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3"/>
  </p:notesMasterIdLst>
  <p:handoutMasterIdLst>
    <p:handoutMasterId r:id="rId54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76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77" r:id="rId34"/>
    <p:sldId id="378" r:id="rId35"/>
    <p:sldId id="379" r:id="rId36"/>
    <p:sldId id="380" r:id="rId37"/>
    <p:sldId id="381" r:id="rId38"/>
    <p:sldId id="38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 autoAdjust="0"/>
    <p:restoredTop sz="94784"/>
  </p:normalViewPr>
  <p:slideViewPr>
    <p:cSldViewPr snapToGrid="0">
      <p:cViewPr varScale="1">
        <p:scale>
          <a:sx n="85" d="100"/>
          <a:sy n="85" d="100"/>
        </p:scale>
        <p:origin x="1648" y="17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0CB323-2896-3948-A949-AF2FA2684F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8185729-BC62-0942-91AC-C75B25CBD5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11350F0-CF58-3A49-B77C-26082B73E8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4BDAEC2-CCB2-CB44-A9A8-3E49BF5F50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fld id="{8B50BF4A-BBF9-CD45-99E5-4480FCF43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5F2CE4B-2452-FC45-A385-B94402DC42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056B00-57B0-B943-BB24-6788861B2D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64147324-A7BD-9941-8422-1903F0DF059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4F05DC7-3C92-774C-81EB-08FD9970EE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C274E67-EB02-EB41-B639-5719D602A1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92E027B-35CF-D446-A576-BF01848B5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C48395E3-5B59-CE41-AEBC-F8C0BE4B1D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02F198E-9D70-F84C-A7A9-D5F11BD88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48C144-5A54-6044-9E19-2B00CB750D1F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52A5804-CA2B-804F-A7D7-428682D7CD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090CAD7-76A7-D840-838C-722C1BC81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C59EAE8-44CF-9C4F-AFAA-98E16CBA7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3E759B-0019-B94E-8D8B-D88361C4EB01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A216228-59B2-B54C-9AE4-BA1CDCFA15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4559A24-7D39-AC4B-A417-898FD9655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6A7C859-3C53-A74B-9BF1-123E8CA8F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A33E06-831A-EB4E-87A6-02100629398A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1077BCA-E8EA-E642-BF5C-17027DF847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4DD553C-D257-3646-8544-F12A7E286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BABA557-2214-5346-A4E7-E7575ADD1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6A79C0-9E8E-1A42-A3B1-3AE61002DF5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6A2030F-4857-164F-B50E-D46A77C1D0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67916B5-72C8-D34F-9245-91C155F3F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89D2AEC-4AA3-6940-9824-086724F24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A18A62-F9B5-A14A-B25E-15653D08E4ED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F956502-9944-1A47-A658-52B1447EC4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F4ABAE2-B617-C246-8459-96CF93750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F2D25F2-B590-884B-8644-CE0DF4FDB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E4C54D9-AC4D-EC40-995D-49B005E70C64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1A538DC-760B-D040-851B-6DEC28CA1C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0560D54-6FB5-4C4B-854B-497A4E7F7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E023214D-D724-6D43-BB29-6E9F5D6F1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FB18A3-1E36-2F45-8DA6-C80FF5B709A7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57048D2-5C35-0D47-8D51-B51DABE4D3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969BA6D-22CB-2849-B930-15CB6E5E4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11CC225-57E6-EF4D-A81F-47D42B35A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40B149-1F26-3942-BDC5-DC117DD0856A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A5DE851-14D9-5847-AA42-BF0788A598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CCB9FA44-10EF-9946-9C9B-872D53448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355A680-D8E0-A545-8996-5B0F5746A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E565F6-AC11-4043-8032-61A4500DE0C6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4A9576D-CBD5-6A49-87E9-55157ED8F1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10731E2-D871-AB4E-8D30-93BDBFEBE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7C1A2B8-979B-354A-ADA3-1036CB612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5F1371-5218-B04C-9515-696EFC59E38B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A74C1DA-B4D8-434B-84F3-34228A89DA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08883B7-1BA5-FB4D-9028-CA6049EA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5A570A3-6D77-5148-AD16-653DD7203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2FE1CC-2658-7944-B911-64DAB7CE4B42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AECF479-DC9C-5543-9B22-6BC01249FD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513D4EC-40CA-F84F-B2ED-0B2CF99E8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30DA8DC-3AAF-7448-97D0-4F7E8C38D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1C9C6DF-B889-CD4A-9290-08F2F927E55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E99CCC7-DC60-7D41-A22A-CBBDD5AC3B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08DE1ED-27E9-6B47-9428-0D3A5D4F9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D94EE67-0F3F-9042-9692-5598A1F47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F20C8F-6707-B343-B8B3-C6BD297A31C0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75D97D1-F462-2A40-B668-3427523890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66C326F-8A92-444D-8897-359483904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4E4B542-6C67-E445-9B16-B58B9F771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5A774A-2322-5447-95EE-B4DDDFE2D0DE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3F895D0-F729-E64D-8592-C4D2CA4778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51C1DF2-8E5A-EB4B-A938-8B9A087E9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E4F0F85-555A-C440-B456-7196CEAA1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297CCE-79F5-E245-9EF0-29164152A28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FB507DE-05DC-AC4A-9D29-A068E409A7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12D2310-EB6C-8048-A907-CB3720BB5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3C729EC-3FCF-1C48-845D-61308E21C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285D50-4D32-2E48-B58D-DB2395488DAB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92B8E37-CEE7-C246-90CA-E8FFE879D1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73CB701-8323-EE44-958A-B17FA950D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1F156DB-BA1D-1B47-934B-B0AB41508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72A181-30FC-0549-9D65-9B7C00F04305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2FEFCB2-0AB4-6243-AF35-4730981A37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9991DDD-C863-9A4D-A2BD-E828C1182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25C4A0F6-BE8C-6241-AAE3-C122608A1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2D18C2-DAB1-4540-9E8A-4079B28F7464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C24D467-EC7A-7340-8415-96E2667983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1C07566-FFB0-B041-8DA3-8C5BC5A00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328CF44-8778-B64D-833C-6239F3CFD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1942AF-08B0-8648-8F0A-DF880BBA7E39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CE3B482-DA85-8E4A-96F7-663417F210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8E578F8-21A8-AC4E-940D-A61ED9BD8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0EE7D1B-9B30-8D4B-A8D1-E9D398FFC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7158B-CDC0-614C-A762-FA72EF5BCEB8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3623BBA-9416-6A42-A080-ADC2BB0E15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F6EB882-EDFA-BA41-B64F-32D8E0E7D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8B14E56-757C-F248-94FC-D529757AC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547351-CD67-904B-9BD7-748A48B03B64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97302F9-7A0C-DE48-B18D-8FC4DEA0D6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3C0A2EA2-08C0-C648-8709-85D760E81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575048E0-0E81-8746-8C10-5ABBFB961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FA1C2B-9322-1844-8327-20DE9CD4AD95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37B3636-2F20-C149-9C66-F4B93F8E25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3C93FC4-0EF7-5E4F-8961-7DDEF051C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46C9F73-ABE2-374D-9E51-8E4A82BEA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24E0D8-ADCA-3745-8F57-1AACAE005F2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87980F8-37C0-5A4B-A33E-D3364CE7D0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09B79D7-5949-E142-BF2A-30CA375D5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ED84D52-D521-0044-8A44-CFC81C03B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381A1A-5B73-024F-A265-3C06AD0F1EC2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E642236-C95F-8048-BB9E-ACC63DF15D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437A854-05A3-B349-A08E-EEA1AE296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FFBB53D-07E4-574B-ADA2-C05D86FF6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7A28DD-8557-9E48-8CD6-C97086A07E94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98EF886-FC3B-7D4E-A6AB-4113CBA4A1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F12544F-497F-0841-9AF1-C89B5B7E1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9BD6886-E565-B940-87FD-4A6480872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C235D0-6EAC-1449-8346-020731372F03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BEF6174-3B5D-6648-BD3E-EC304CC7FC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82550BF-DB84-054C-BA00-C644A356C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4250953-B80F-A94A-8504-09F016A7E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C3D0EA5-048B-E84B-B346-22DE94C6F65A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45D6D52-E7B9-4249-B7BC-DBA7EB804E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D22E361-2A33-CD4D-8A15-FD46B08A9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74F1BB5D-E96E-E04E-8A34-F9636DB40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E6164C-1EDF-3F45-A95F-8BEAA598261E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C8C26221-ABD8-954A-A852-655FAEAFCB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71315C7-F3E5-5C49-9882-EE1674F0D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03A71595-BE52-934E-9C91-CD857EAB2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EF4E7C-E6DF-E24F-8526-14A98C064572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EC775C4-6F54-6644-B084-34530C8C7F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CD2E5D4-76A8-854A-9F3A-D90040250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7F5077F-C2FB-6B40-B779-17E76EA11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D6F379E-F03A-E540-87BF-BA6C623BF609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0DA0230-31D5-DA4B-8024-E3E00D9D31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7B565094-7A95-6142-B736-6F189064C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CC760FE2-5FE1-254B-8A3A-02FFBF526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7F3597-575C-7A41-B4AE-A3E8B3CEC6D0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CAE87762-85EA-C941-A6B4-4274697A40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D47DBC1-C524-754B-AE52-EE9332FF3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6C71C4E-3646-284A-83C5-1DA8B6479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6B2B-737D-A24F-8F80-C59CA5AF4F3F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956D2B1-19B3-084E-9D67-4A7C3C6EDC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CB4FAF31-9DEB-2040-B9D3-C3CC806E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839544C-3FB0-9A44-8BEB-17715A150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5BF34B-2E70-FF4D-8964-49C07C02EB50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BE32919-30E6-5041-8473-751B458883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C13E0C88-1128-FF4E-B5B8-2E5FF2A32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5C0D4BF-AE32-984B-BFB9-0EA9044AF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3E41FF-6383-F541-A9A7-FF51A91ED58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A3E066D-DF09-5F46-93B5-40676D7994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CEDB0C4-1B5F-B34B-823B-4DD8E4A7C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88A7662-E44D-1B42-AF33-89DB9EA69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2226F2-175B-204E-9666-1692DB6BD504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5391BA6E-33B8-7347-922D-E3D855DB12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77503C8-CC70-4444-AF93-3942D39D4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E431C42-147D-274B-9E7F-712C425F8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CDD8C0-4DBC-A44F-BC42-396063F1780F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4B3C4F4-CA10-4F47-8989-86B862C523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190C123-DB68-8B43-A534-DFCC2A895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D6EF6DE-518B-9D45-B055-5B0AA7137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5B7C28-A328-6C41-980F-7FBCDBC7EE0B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A4610AD-F2B2-1D44-8FD9-01A9F52C4E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9FD30A4-D1D0-4C4B-A700-83E6E4AB4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AC059FB3-2214-8741-9824-4EDECAD78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B508DD-C50A-CC4F-9BAD-D4C608E8E5E1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47085C8-C120-CE46-ACEF-6EC7B30217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23800934-063F-3D45-964D-1D5533C08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F53087C6-4511-A841-9E49-CD14DE983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F34CAE-C34C-3D4E-82E4-AD669299275E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F5B2941-5BB8-EB43-B665-6891B5FC85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850272A-9547-CB42-BF25-5DF3079DC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A8503EF-BECB-1744-936C-2548CB56D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9E8132-C2CC-FB4F-8CAC-7ED6036B1D2B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BD59768D-ACAD-0144-9ABD-A7D2ED05DF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31FC302-A868-D644-96C0-CE75CDD25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63D7874-CA11-6345-8756-F8F51B8D6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023314-331C-8240-8AB2-B902F5109FCC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844BE95-C672-3942-8FD6-B6308536F8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5B6BD3F-1E83-EF4C-9C1C-8A9C6CBB8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CAAFB23-555B-314C-90BD-5F9928ACF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1E4A13-FC3A-394A-B278-1ABCCCD29EA3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B1391BC-B5FC-CD43-9434-FA5A4D0087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260C7B3-A126-7D40-8243-1168A9FAC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17A4EEE-9F6A-F949-B846-4B3FBCCF1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5C5FDC-14F8-4943-B562-AB3A0D260FF3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A6239EF-5436-F948-A545-DE5A2B9E03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A59256C-74EF-4740-9414-1C5147000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AA7BEEE-A6BD-3D47-934B-379842072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2266C4-2990-754A-AC91-1D655CE4CAE7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79CA3B3-CBA9-B248-A1C6-8F2B5EF8CB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BE0A6E6-B56E-5044-9F1A-687E2F86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89D96E1-23D2-8643-95B3-67F079E28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3F4C90-32F5-A148-8725-90F7793E0A6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71944EF-3D21-C947-A9D1-EC5DD1C5E6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7E98611-A81A-B845-A9DB-4021D027B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4B66ABC-CC6F-CE40-8A46-BB3EA341BF23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B0D6EF7-3FA5-0643-A394-7E144136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588D625-26D8-144D-B1D6-D5C4BFB83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3E9C169-08FD-7F4E-BDD0-C8F8E6C8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26E3764A-EC74-9A40-8553-019F0650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6547D48-A69A-D948-A104-C1B0DD32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FB19F196-1AF2-684D-B512-E80CBC0F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80F0A36-3A52-4A4B-9BEF-6D194BC6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31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98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62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7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84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46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16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4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5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61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95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4CFFCBF9-2E95-E646-BB4E-FA388D44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DD8BA84-2255-054D-95FD-C90163124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A98A7A-8103-2343-8A63-D13691821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06686D-0E9A-5E41-B697-3EAA93E3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89CD3ED-A159-1949-92C0-26080505D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15FCED0-8415-4E45-A1A6-A02947C3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219DEE-4ACB-6243-99EF-39E15C9F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BB48969-A04D-F744-808C-7B813165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7.</a:t>
            </a:r>
            <a:fld id="{D1568032-A62B-6C4D-BD8D-7E01282E8149}" type="slidenum"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A5B5F35-1E8A-3A48-A3CD-93BDEEAFD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AD3B29A-7EA9-EB44-882D-9F9188A0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17C281C-FB2E-A84F-961C-2DCFD161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2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FAA8E33-A8BA-4344-9DAC-0220209133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7: 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69B5A18-24A5-7045-A065-3894A764D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463" y="273050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 Allocation Graph With A Deadlock</a:t>
            </a: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81384966-86A2-A249-8630-3F2F11CF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212850"/>
            <a:ext cx="27813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F1EAFA5-729C-A744-A0FA-0A8C0C973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1425" y="304800"/>
            <a:ext cx="7954963" cy="457200"/>
          </a:xfrm>
        </p:spPr>
        <p:txBody>
          <a:bodyPr/>
          <a:lstStyle/>
          <a:p>
            <a:pPr eaLnBrk="1" hangingPunct="1"/>
            <a:r>
              <a:rPr lang="en-US" altLang="en-US"/>
              <a:t>Graph With A Cycle But No Deadlock</a:t>
            </a:r>
          </a:p>
        </p:txBody>
      </p:sp>
      <p:pic>
        <p:nvPicPr>
          <p:cNvPr id="13315" name="Picture 4" descr="7">
            <a:extLst>
              <a:ext uri="{FF2B5EF4-FFF2-40B4-BE49-F238E27FC236}">
                <a16:creationId xmlns:a16="http://schemas.microsoft.com/office/drawing/2014/main" id="{1711AFE5-386A-AC4D-9CA4-79DCB266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208088"/>
            <a:ext cx="295275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5CDDADC-11A6-164D-A1DD-AE9F5BCBA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EF6D48-9D00-6849-AF4A-475EBBDEB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6284912" cy="4400550"/>
          </a:xfrm>
        </p:spPr>
        <p:txBody>
          <a:bodyPr/>
          <a:lstStyle/>
          <a:p>
            <a:r>
              <a:rPr lang="en-US" altLang="en-US"/>
              <a:t>If graph contains no cycles </a:t>
            </a:r>
            <a:r>
              <a:rPr lang="en-US" altLang="en-US">
                <a:sym typeface="Symbol" pitchFamily="2" charset="2"/>
              </a:rPr>
              <a:t> no deadlock</a:t>
            </a:r>
          </a:p>
          <a:p>
            <a:r>
              <a:rPr lang="en-US" altLang="en-US">
                <a:sym typeface="Symbol" pitchFamily="2" charset="2"/>
              </a:rPr>
              <a:t>If graph contains a cycle </a:t>
            </a:r>
          </a:p>
          <a:p>
            <a:pPr lvl="1"/>
            <a:r>
              <a:rPr lang="en-US" altLang="en-US">
                <a:sym typeface="Symbol" pitchFamily="2" charset="2"/>
              </a:rPr>
              <a:t>if only one instance per resource type, then deadlock</a:t>
            </a:r>
          </a:p>
          <a:p>
            <a:pPr lvl="1"/>
            <a:r>
              <a:rPr lang="en-US" altLang="en-US">
                <a:sym typeface="Symbol" pitchFamily="2" charset="2"/>
              </a:rPr>
              <a:t>if several instances per resource type, possibility of deadlock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427F9E2-FFE8-7E49-AD23-7F0AEF847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/>
              <a:t>Methods for Handling Deadlocks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640DEB8-9F4E-1C4D-95EB-450A8041E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98563"/>
            <a:ext cx="6153150" cy="3295650"/>
          </a:xfrm>
        </p:spPr>
        <p:txBody>
          <a:bodyPr/>
          <a:lstStyle/>
          <a:p>
            <a:r>
              <a:rPr lang="en-US" altLang="en-US"/>
              <a:t>Ensure that the system will </a:t>
            </a:r>
            <a:r>
              <a:rPr lang="en-US" altLang="en-US" b="1" i="1">
                <a:solidFill>
                  <a:srgbClr val="FF0066"/>
                </a:solidFill>
              </a:rPr>
              <a:t>never</a:t>
            </a:r>
            <a:r>
              <a:rPr lang="en-US" altLang="en-US"/>
              <a:t> enter a deadlock state:</a:t>
            </a:r>
          </a:p>
          <a:p>
            <a:pPr lvl="1"/>
            <a:r>
              <a:rPr lang="en-US" altLang="en-US"/>
              <a:t>Deadlock prevention</a:t>
            </a:r>
          </a:p>
          <a:p>
            <a:pPr lvl="1"/>
            <a:r>
              <a:rPr lang="en-US" altLang="en-US"/>
              <a:t>Deadlock avoidence</a:t>
            </a:r>
          </a:p>
          <a:p>
            <a:r>
              <a:rPr lang="en-US" altLang="en-US"/>
              <a:t>Allow the system to enter a deadlock state and then recover</a:t>
            </a:r>
          </a:p>
          <a:p>
            <a:r>
              <a:rPr lang="en-US" altLang="en-US"/>
              <a:t>Ignore the problem and pretend that deadlocks never occur in the system; used by most operating systems, including UNIX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E3F483F5-BE8A-824B-A104-A52EA275E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198438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Prevention</a:t>
            </a:r>
          </a:p>
        </p:txBody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27FCA4A1-81B3-654E-976E-037B50F0E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0463" y="1633538"/>
            <a:ext cx="6523037" cy="3822700"/>
          </a:xfrm>
        </p:spPr>
        <p:txBody>
          <a:bodyPr/>
          <a:lstStyle/>
          <a:p>
            <a:r>
              <a:rPr lang="en-US" altLang="en-US" b="1"/>
              <a:t>Mutual Exclusion</a:t>
            </a:r>
            <a:r>
              <a:rPr lang="en-US" altLang="en-US"/>
              <a:t> – not required for sharable resources (e.g., read-only files); must hold for non-sharable resources</a:t>
            </a:r>
          </a:p>
          <a:p>
            <a:r>
              <a:rPr lang="en-US" altLang="en-US" b="1"/>
              <a:t>Hold and Wait</a:t>
            </a:r>
            <a:r>
              <a:rPr lang="en-US" altLang="en-US"/>
              <a:t> – must guarantee that whenever a process requests a resource, it does not hold any other resources</a:t>
            </a:r>
          </a:p>
          <a:p>
            <a:pPr lvl="1"/>
            <a:r>
              <a:rPr lang="en-US" altLang="en-US"/>
              <a:t>Require process to request and be allocated all its resources before it begins execution, or allow process to request resources only when the process has none allocated to it.</a:t>
            </a:r>
          </a:p>
          <a:p>
            <a:pPr lvl="1"/>
            <a:r>
              <a:rPr lang="en-US" altLang="en-US"/>
              <a:t>Low resource utilization; starvation possible</a:t>
            </a:r>
          </a:p>
        </p:txBody>
      </p:sp>
      <p:sp>
        <p:nvSpPr>
          <p:cNvPr id="16388" name="Text Box 1028">
            <a:extLst>
              <a:ext uri="{FF2B5EF4-FFF2-40B4-BE49-F238E27FC236}">
                <a16:creationId xmlns:a16="http://schemas.microsoft.com/office/drawing/2014/main" id="{C007B8B6-414C-6B46-B452-99C6037E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1116013"/>
            <a:ext cx="427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2" charset="0"/>
              </a:rPr>
              <a:t>Restrain the ways request can be made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20749A7A-E1AE-E741-AB6D-9B8FDAAC2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Prevention (Cont.)</a:t>
            </a: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998ECAF7-A4D7-164B-A766-CC145D19D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76325"/>
            <a:ext cx="6705600" cy="4446588"/>
          </a:xfrm>
        </p:spPr>
        <p:txBody>
          <a:bodyPr/>
          <a:lstStyle/>
          <a:p>
            <a:r>
              <a:rPr lang="en-US" altLang="en-US" b="1"/>
              <a:t>No Preemption</a:t>
            </a:r>
            <a:r>
              <a:rPr lang="en-US" altLang="en-US"/>
              <a:t> –</a:t>
            </a:r>
          </a:p>
          <a:p>
            <a:pPr lvl="1"/>
            <a:r>
              <a:rPr lang="en-US" altLang="en-US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/>
              <a:t>Preempted resources are added to the list of resources for which the process is waiting</a:t>
            </a:r>
          </a:p>
          <a:p>
            <a:pPr lvl="1"/>
            <a:r>
              <a:rPr lang="en-US" altLang="en-US"/>
              <a:t>Process will be restarted only when it can regain its old resources, as well as the new ones that it is requesting</a:t>
            </a:r>
          </a:p>
          <a:p>
            <a:r>
              <a:rPr lang="en-US" altLang="en-US" b="1"/>
              <a:t>Circular Wait</a:t>
            </a:r>
            <a:r>
              <a:rPr lang="en-US" altLang="en-US"/>
              <a:t> – impose a total ordering of all resource types, and require that each process requests resources in an increasing order of enumeration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D01C836C-4736-A141-8A15-2B91D62E1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031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Example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6424D644-39B4-3C48-97EA-9499DF3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5725" y="1076325"/>
            <a:ext cx="6746875" cy="5167313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one runs in this function */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*do_work_one(void *param)</a:t>
            </a:r>
            <a:b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endParaRPr lang="en-US" altLang="en-US" sz="1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pthread_mutex_lock(&amp;first_mutex);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pthread_mutex_lock(&amp;second_mutex);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/** * Do some work */</a:t>
            </a:r>
            <a:b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pthread_mutex_unlock(&amp;second_mutex);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pthread_mutex_unlock(&amp;first_mutex);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pthread_exit(0);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two runs in this function */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*do_work_two(void *param)</a:t>
            </a:r>
            <a:b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endParaRPr lang="en-US" altLang="en-US" sz="1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pthread_mutex_lock(&amp;second_mutex);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pthread_mutex_lock(&amp;first_mutex);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/** * Do some work */</a:t>
            </a:r>
            <a:b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pthread_mutex_unlock(&amp;first_mutex);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pthread_mutex_unlock(&amp;second_mutex);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pthread_exit(0);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2EDD97B7-4588-AA46-9DD4-C18ED5934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5888" y="12223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Deadlock Example with Lock Ordering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95B8047B-50CD-CE47-BEB5-54C66B38C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275" y="1060450"/>
            <a:ext cx="7639050" cy="363855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void transaction(Account from, Account to, double amount)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mutex lock1, lock2;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lock1 = get_lock(from);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lock2 = get_lock(to);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acquire(lock1);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acquire(lock2);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withdraw(from, amount);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deposit(to, amount);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release(lock2);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release(lock1);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8600A91-DE94-DE40-A9B9-B061ABED8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4618038"/>
            <a:ext cx="704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Helvetica" pitchFamily="2" charset="0"/>
              </a:rPr>
              <a:t>Transactions 1 and 2 execute concurrently.  Transaction  1 transfers $25 from account A to account B, and Transaction 2 transfers $50 from account B to account A</a:t>
            </a: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Helvetica" pitchFamily="2" charset="0"/>
              </a:rPr>
              <a:t>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B2AB14D-DB5A-364F-A0DD-6E037995C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98438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Avoidance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642EF2-15A1-5140-90F0-2013742EC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000" y="1814513"/>
            <a:ext cx="6629400" cy="3783012"/>
          </a:xfrm>
        </p:spPr>
        <p:txBody>
          <a:bodyPr/>
          <a:lstStyle/>
          <a:p>
            <a:r>
              <a:rPr lang="en-US" altLang="en-US"/>
              <a:t>Simplest and most useful model requires that each process declare the </a:t>
            </a:r>
            <a:r>
              <a:rPr lang="en-US" altLang="en-US" b="1" i="1"/>
              <a:t>maximum number</a:t>
            </a:r>
            <a:r>
              <a:rPr lang="en-US" altLang="en-US" b="1"/>
              <a:t> </a:t>
            </a:r>
            <a:r>
              <a:rPr lang="en-US" altLang="en-US"/>
              <a:t>of resources of each type that it may need</a:t>
            </a:r>
          </a:p>
          <a:p>
            <a:r>
              <a:rPr lang="en-US" altLang="en-US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/>
              <a:t>Resource-allocation </a:t>
            </a:r>
            <a:r>
              <a:rPr lang="en-US" altLang="en-US" i="1"/>
              <a:t>state</a:t>
            </a:r>
            <a:r>
              <a:rPr lang="en-US" altLang="en-US"/>
              <a:t> is defined by the number of available and allocated resources, and the maximum demands of the processes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D1FF796-6330-1144-9497-D6F231CC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098550"/>
            <a:ext cx="776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itchFamily="2" charset="0"/>
              </a:rPr>
              <a:t>Requires that the system has some additional </a:t>
            </a:r>
            <a:r>
              <a:rPr lang="en-US" altLang="en-US" b="1" i="1">
                <a:latin typeface="Helvetica" pitchFamily="2" charset="0"/>
              </a:rPr>
              <a:t>a priori </a:t>
            </a:r>
            <a:r>
              <a:rPr lang="en-US" altLang="en-US">
                <a:latin typeface="Helvetica" pitchFamily="2" charset="0"/>
              </a:rPr>
              <a:t>information </a:t>
            </a:r>
            <a:br>
              <a:rPr lang="en-US" altLang="en-US">
                <a:latin typeface="Helvetica" pitchFamily="2" charset="0"/>
              </a:rPr>
            </a:br>
            <a:r>
              <a:rPr lang="en-US" altLang="en-US">
                <a:latin typeface="Helvetica" pitchFamily="2" charset="0"/>
              </a:rPr>
              <a:t>available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7AD7F66-BC32-E44F-97F3-8FDBC55F7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Safe State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72E28EF-252C-3344-A826-F2B644119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65225"/>
            <a:ext cx="7358062" cy="4997450"/>
          </a:xfrm>
        </p:spPr>
        <p:txBody>
          <a:bodyPr/>
          <a:lstStyle/>
          <a:p>
            <a:r>
              <a:rPr lang="en-US" altLang="en-US"/>
              <a:t>When a process requests an available resource, system must decide if immediate allocation leaves the system in a safe state</a:t>
            </a:r>
          </a:p>
          <a:p>
            <a:r>
              <a:rPr lang="en-US" altLang="en-US"/>
              <a:t>System is in </a:t>
            </a:r>
            <a:r>
              <a:rPr lang="en-US" altLang="en-US" b="1">
                <a:solidFill>
                  <a:srgbClr val="3366FF"/>
                </a:solidFill>
              </a:rPr>
              <a:t>safe state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if there exists a sequence &lt;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 i="1"/>
              <a:t>, P</a:t>
            </a:r>
            <a:r>
              <a:rPr lang="en-US" altLang="en-US" i="1" baseline="-25000"/>
              <a:t>2</a:t>
            </a:r>
            <a:r>
              <a:rPr lang="en-US" altLang="en-US" i="1"/>
              <a:t>, …, P</a:t>
            </a:r>
            <a:r>
              <a:rPr lang="en-US" altLang="en-US" i="1" baseline="-25000"/>
              <a:t>n</a:t>
            </a:r>
            <a:r>
              <a:rPr lang="en-US" altLang="en-US"/>
              <a:t>&gt; of ALL the  processes  in the systems such that  for each P</a:t>
            </a:r>
            <a:r>
              <a:rPr lang="en-US" altLang="en-US" baseline="-25000"/>
              <a:t>i</a:t>
            </a:r>
            <a:r>
              <a:rPr lang="en-US" altLang="en-US"/>
              <a:t>, the resources that P</a:t>
            </a:r>
            <a:r>
              <a:rPr lang="en-US" altLang="en-US" baseline="-25000"/>
              <a:t>i </a:t>
            </a:r>
            <a:r>
              <a:rPr lang="en-US" altLang="en-US"/>
              <a:t>can still request can be satisfied by currently available resources + resources held by all the </a:t>
            </a:r>
            <a:r>
              <a:rPr lang="en-US" altLang="en-US" i="1"/>
              <a:t>P</a:t>
            </a:r>
            <a:r>
              <a:rPr lang="en-US" altLang="en-US" i="1" baseline="-25000"/>
              <a:t>j</a:t>
            </a:r>
            <a:r>
              <a:rPr lang="en-US" altLang="en-US"/>
              <a:t>, with</a:t>
            </a:r>
            <a:r>
              <a:rPr lang="en-US" altLang="en-US" i="1"/>
              <a:t> j </a:t>
            </a:r>
            <a:r>
              <a:rPr lang="en-US" altLang="en-US"/>
              <a:t>&lt; </a:t>
            </a:r>
            <a:r>
              <a:rPr lang="en-US" altLang="en-US" i="1"/>
              <a:t>I</a:t>
            </a:r>
            <a:endParaRPr lang="en-US" altLang="en-US"/>
          </a:p>
          <a:p>
            <a:r>
              <a:rPr lang="en-US" altLang="en-US"/>
              <a:t>That is:</a:t>
            </a:r>
          </a:p>
          <a:p>
            <a:pPr lvl="1"/>
            <a:r>
              <a:rPr lang="en-US" altLang="en-US"/>
              <a:t>If P</a:t>
            </a:r>
            <a:r>
              <a:rPr lang="en-US" altLang="en-US" baseline="-25000"/>
              <a:t>i</a:t>
            </a:r>
            <a:r>
              <a:rPr lang="en-US" altLang="en-US"/>
              <a:t> resource needs are not immediately available, then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can wait until all </a:t>
            </a:r>
            <a:r>
              <a:rPr lang="en-US" altLang="en-US" i="1"/>
              <a:t>P</a:t>
            </a:r>
            <a:r>
              <a:rPr lang="en-US" altLang="en-US" i="1" baseline="-25000"/>
              <a:t>j</a:t>
            </a:r>
            <a:r>
              <a:rPr lang="en-US" altLang="en-US" i="1"/>
              <a:t> </a:t>
            </a:r>
            <a:r>
              <a:rPr lang="en-US" altLang="en-US"/>
              <a:t>have finished</a:t>
            </a:r>
          </a:p>
          <a:p>
            <a:pPr lvl="1"/>
            <a:r>
              <a:rPr lang="en-US" altLang="en-US"/>
              <a:t>When </a:t>
            </a:r>
            <a:r>
              <a:rPr lang="en-US" altLang="en-US" i="1"/>
              <a:t>P</a:t>
            </a:r>
            <a:r>
              <a:rPr lang="en-US" altLang="en-US" i="1" baseline="-25000"/>
              <a:t>j</a:t>
            </a:r>
            <a:r>
              <a:rPr lang="en-US" altLang="en-US"/>
              <a:t> is finished,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can obtain needed resources, execute, return allocated resources, and terminate</a:t>
            </a:r>
          </a:p>
          <a:p>
            <a:pPr lvl="1"/>
            <a:r>
              <a:rPr lang="en-US" altLang="en-US"/>
              <a:t>When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terminates, </a:t>
            </a:r>
            <a:r>
              <a:rPr lang="en-US" altLang="en-US" i="1"/>
              <a:t>P</a:t>
            </a:r>
            <a:r>
              <a:rPr lang="en-US" altLang="en-US" i="1" baseline="-25000"/>
              <a:t>i </a:t>
            </a:r>
            <a:r>
              <a:rPr lang="en-US" altLang="en-US" baseline="-25000"/>
              <a:t>+1</a:t>
            </a:r>
            <a:r>
              <a:rPr lang="en-US" altLang="en-US"/>
              <a:t> can obtain its needed resources, and so 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8DD31B-6824-6A48-94C4-CE386DDAA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150813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7:  Deadlocks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0117246-AD8D-8946-B22D-5643E08FC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131888"/>
            <a:ext cx="7588250" cy="4530725"/>
          </a:xfrm>
        </p:spPr>
        <p:txBody>
          <a:bodyPr/>
          <a:lstStyle/>
          <a:p>
            <a:pPr>
              <a:buSzPct val="85000"/>
            </a:pPr>
            <a:r>
              <a:rPr lang="en-US" altLang="en-US"/>
              <a:t>System Model</a:t>
            </a:r>
          </a:p>
          <a:p>
            <a:pPr>
              <a:buSzPct val="85000"/>
            </a:pPr>
            <a:r>
              <a:rPr lang="en-US" altLang="en-US"/>
              <a:t>Deadlock Characterization</a:t>
            </a:r>
          </a:p>
          <a:p>
            <a:pPr>
              <a:buSzPct val="85000"/>
            </a:pPr>
            <a:r>
              <a:rPr lang="en-US" altLang="en-US"/>
              <a:t>Methods for Handling Deadlocks</a:t>
            </a:r>
          </a:p>
          <a:p>
            <a:r>
              <a:rPr lang="en-US" altLang="en-US"/>
              <a:t>Deadlock Prevention</a:t>
            </a:r>
          </a:p>
          <a:p>
            <a:pPr>
              <a:buSzPct val="85000"/>
            </a:pPr>
            <a:r>
              <a:rPr lang="en-US" altLang="en-US"/>
              <a:t>Deadlock Avoidance</a:t>
            </a:r>
          </a:p>
          <a:p>
            <a:pPr>
              <a:buSzPct val="85000"/>
            </a:pPr>
            <a:r>
              <a:rPr lang="en-US" altLang="en-US"/>
              <a:t>Deadlock Detection </a:t>
            </a:r>
          </a:p>
          <a:p>
            <a:pPr>
              <a:buSzPct val="85000"/>
            </a:pPr>
            <a:r>
              <a:rPr lang="en-US" altLang="en-US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1B7ABF1-C1CE-9F4B-8E91-0C0A4F78A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DB044CA-C837-1C43-BB7D-6DDE7811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1190625"/>
            <a:ext cx="6597650" cy="4414838"/>
          </a:xfrm>
        </p:spPr>
        <p:txBody>
          <a:bodyPr/>
          <a:lstStyle/>
          <a:p>
            <a:r>
              <a:rPr lang="en-US" altLang="en-US"/>
              <a:t>If a system is in safe state </a:t>
            </a:r>
            <a:r>
              <a:rPr lang="en-US" altLang="en-US">
                <a:sym typeface="Symbol" pitchFamily="2" charset="2"/>
              </a:rPr>
              <a:t> no deadlocks</a:t>
            </a:r>
            <a:br>
              <a:rPr lang="en-US" altLang="en-US">
                <a:sym typeface="Symbol" pitchFamily="2" charset="2"/>
              </a:rPr>
            </a:br>
            <a:endParaRPr lang="en-US" altLang="en-US">
              <a:sym typeface="Symbol" pitchFamily="2" charset="2"/>
            </a:endParaRPr>
          </a:p>
          <a:p>
            <a:r>
              <a:rPr lang="en-US" altLang="en-US">
                <a:sym typeface="Symbol" pitchFamily="2" charset="2"/>
              </a:rPr>
              <a:t>If a system is in unsafe state  possibility of deadlock</a:t>
            </a:r>
            <a:br>
              <a:rPr lang="en-US" altLang="en-US">
                <a:sym typeface="Symbol" pitchFamily="2" charset="2"/>
              </a:rPr>
            </a:br>
            <a:endParaRPr lang="en-US" altLang="en-US">
              <a:sym typeface="Symbol" pitchFamily="2" charset="2"/>
            </a:endParaRPr>
          </a:p>
          <a:p>
            <a:r>
              <a:rPr lang="en-US" altLang="en-US">
                <a:sym typeface="Symbol" pitchFamily="2" charset="2"/>
              </a:rPr>
              <a:t>Avoidance  ensure that a system will never enter an unsafe state.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8757583-BAB8-2B48-B564-3E2CD6A4D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50813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/>
              <a:t>Safe, Unsafe, Deadlock State 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461523F6-53AC-BB47-8524-E94D2363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1572" r="13683" b="2194"/>
          <a:stretch>
            <a:fillRect/>
          </a:stretch>
        </p:blipFill>
        <p:spPr bwMode="auto">
          <a:xfrm>
            <a:off x="2446338" y="1308100"/>
            <a:ext cx="40227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94052A3-1059-3045-A030-5B586CE98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/>
              <a:t>Avoidance Algorithms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D097E1A-C78F-D147-8641-58224A75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/>
              <a:t>Single instance of a resource type</a:t>
            </a:r>
          </a:p>
          <a:p>
            <a:pPr lvl="1"/>
            <a:r>
              <a:rPr lang="en-US" altLang="en-US"/>
              <a:t>Use a resource-allocation graph</a:t>
            </a:r>
          </a:p>
          <a:p>
            <a:pPr lvl="1">
              <a:buFont typeface="Monotype Sorts" pitchFamily="2" charset="2"/>
              <a:buNone/>
            </a:pPr>
            <a:endParaRPr lang="en-US" altLang="en-US"/>
          </a:p>
          <a:p>
            <a:r>
              <a:rPr lang="en-US" altLang="en-US"/>
              <a:t>Multiple instances of a resource type</a:t>
            </a:r>
          </a:p>
          <a:p>
            <a:pPr lvl="1"/>
            <a:r>
              <a:rPr lang="en-US" altLang="en-US"/>
              <a:t> Use the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4F58AE-598A-6242-AE54-8828D37EC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950" y="198438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 Scheme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CFF6470-E7B0-A443-B747-D6427532B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5700"/>
            <a:ext cx="6989762" cy="4483100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Claim edge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 </a:t>
            </a:r>
            <a:r>
              <a:rPr lang="en-US" altLang="en-US" i="1">
                <a:sym typeface="Symbol" pitchFamily="2" charset="2"/>
              </a:rPr>
              <a:t>R</a:t>
            </a:r>
            <a:r>
              <a:rPr lang="en-US" altLang="en-US" i="1" baseline="-25000">
                <a:sym typeface="Symbol" pitchFamily="2" charset="2"/>
              </a:rPr>
              <a:t>j</a:t>
            </a:r>
            <a:r>
              <a:rPr lang="en-US" altLang="en-US">
                <a:sym typeface="Symbol" pitchFamily="2" charset="2"/>
              </a:rPr>
              <a:t> indicated that process </a:t>
            </a:r>
            <a:r>
              <a:rPr lang="en-US" altLang="en-US" i="1">
                <a:sym typeface="Symbol" pitchFamily="2" charset="2"/>
              </a:rPr>
              <a:t>P</a:t>
            </a:r>
            <a:r>
              <a:rPr lang="en-US" altLang="en-US" i="1" baseline="-25000">
                <a:sym typeface="Symbol" pitchFamily="2" charset="2"/>
              </a:rPr>
              <a:t>j</a:t>
            </a:r>
            <a:r>
              <a:rPr lang="en-US" altLang="en-US">
                <a:sym typeface="Symbol" pitchFamily="2" charset="2"/>
              </a:rPr>
              <a:t> may request resource </a:t>
            </a:r>
            <a:r>
              <a:rPr lang="en-US" altLang="en-US" i="1">
                <a:sym typeface="Symbol" pitchFamily="2" charset="2"/>
              </a:rPr>
              <a:t>R</a:t>
            </a:r>
            <a:r>
              <a:rPr lang="en-US" altLang="en-US" i="1" baseline="-25000">
                <a:sym typeface="Symbol" pitchFamily="2" charset="2"/>
              </a:rPr>
              <a:t>j</a:t>
            </a:r>
            <a:r>
              <a:rPr lang="en-US" altLang="en-US">
                <a:sym typeface="Symbol" pitchFamily="2" charset="2"/>
              </a:rPr>
              <a:t>; represented by a dashed line</a:t>
            </a:r>
          </a:p>
          <a:p>
            <a:r>
              <a:rPr lang="en-US" altLang="en-US">
                <a:sym typeface="Symbol" pitchFamily="2" charset="2"/>
              </a:rPr>
              <a:t>Claim edge converts to request edge when a process requests a resource</a:t>
            </a:r>
          </a:p>
          <a:p>
            <a:r>
              <a:rPr lang="en-US" altLang="en-US">
                <a:sym typeface="Symbol" pitchFamily="2" charset="2"/>
              </a:rPr>
              <a:t>Request edge converted to an assignment edge when the  resource is allocated to the process</a:t>
            </a:r>
          </a:p>
          <a:p>
            <a:r>
              <a:rPr lang="en-US" altLang="en-US">
                <a:sym typeface="Symbol" pitchFamily="2" charset="2"/>
              </a:rPr>
              <a:t>When a resource is released by a process, assignment edge reconverts to a claim edge</a:t>
            </a:r>
          </a:p>
          <a:p>
            <a:r>
              <a:rPr lang="en-US" altLang="en-US">
                <a:sym typeface="Symbol" pitchFamily="2" charset="2"/>
              </a:rPr>
              <a:t>Resources must be claimed </a:t>
            </a:r>
            <a:r>
              <a:rPr lang="en-US" altLang="en-US" i="1">
                <a:sym typeface="Symbol" pitchFamily="2" charset="2"/>
              </a:rPr>
              <a:t>a priori</a:t>
            </a:r>
            <a:r>
              <a:rPr lang="en-US" altLang="en-US">
                <a:sym typeface="Symbol" pitchFamily="2" charset="2"/>
              </a:rPr>
              <a:t> in the system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5909D77-92E8-6644-B8F5-1E8293308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280988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Resource-Allocation Graph</a:t>
            </a:r>
          </a:p>
        </p:txBody>
      </p:sp>
      <p:pic>
        <p:nvPicPr>
          <p:cNvPr id="26627" name="Picture 4" descr="7">
            <a:extLst>
              <a:ext uri="{FF2B5EF4-FFF2-40B4-BE49-F238E27FC236}">
                <a16:creationId xmlns:a16="http://schemas.microsoft.com/office/drawing/2014/main" id="{C86B9D41-FBF0-1144-8E35-382E906C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409700"/>
            <a:ext cx="368141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7EE68E3-E4A5-404D-A1E3-E4C936753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888" y="260350"/>
            <a:ext cx="8243887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Unsafe State In Resource-Allocation Graph</a:t>
            </a:r>
          </a:p>
        </p:txBody>
      </p:sp>
      <p:pic>
        <p:nvPicPr>
          <p:cNvPr id="27651" name="Picture 4" descr="7">
            <a:extLst>
              <a:ext uri="{FF2B5EF4-FFF2-40B4-BE49-F238E27FC236}">
                <a16:creationId xmlns:a16="http://schemas.microsoft.com/office/drawing/2014/main" id="{C60C0DBF-0654-6641-81CA-47DF54C1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82700"/>
            <a:ext cx="33607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8944FC6-CF4E-C642-A07F-E5E6E0C66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3338" y="150813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Resource-Allocation Graph Algorithm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9479996-66B4-414A-A9CD-81DE639A3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1187450"/>
            <a:ext cx="5962650" cy="4303713"/>
          </a:xfrm>
        </p:spPr>
        <p:txBody>
          <a:bodyPr/>
          <a:lstStyle/>
          <a:p>
            <a:r>
              <a:rPr lang="en-US" altLang="en-US"/>
              <a:t>Suppose that process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requests a resource </a:t>
            </a:r>
            <a:r>
              <a:rPr lang="en-US" altLang="en-US" i="1">
                <a:sym typeface="Symbol" pitchFamily="2" charset="2"/>
              </a:rPr>
              <a:t>R</a:t>
            </a:r>
            <a:r>
              <a:rPr lang="en-US" altLang="en-US" i="1" baseline="-25000">
                <a:sym typeface="Symbol" pitchFamily="2" charset="2"/>
              </a:rPr>
              <a:t>j</a:t>
            </a:r>
          </a:p>
          <a:p>
            <a:r>
              <a:rPr lang="en-US" altLang="en-US">
                <a:sym typeface="Symbol" pitchFamily="2" charset="2"/>
              </a:rPr>
              <a:t>The request can be granted only if converting the request edge to an assignment edge does not result in the formation of a cycle in the resource allocation graph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5493FE9-FD1B-AF41-87EB-FFFB01613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256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/>
              <a:t>Banker’s Algorithm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42F2BD2-951B-E946-8FAF-53301CB8B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6756400" cy="4441825"/>
          </a:xfrm>
        </p:spPr>
        <p:txBody>
          <a:bodyPr/>
          <a:lstStyle/>
          <a:p>
            <a:r>
              <a:rPr lang="en-US" altLang="en-US"/>
              <a:t>Multiple instances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Each process must a priori claim maximum use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When a process requests a resource it may have to wait 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When a process gets all its resources it must return them in a finite amount of time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660F886-2510-1848-9155-FA8FE42A0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327025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/>
              <a:t>Data Structures for the Banker</a:t>
            </a:r>
            <a:r>
              <a:rPr lang="ja-JP" altLang="en-US" sz="2800"/>
              <a:t>’</a:t>
            </a:r>
            <a:r>
              <a:rPr lang="en-US" altLang="ja-JP" sz="2800"/>
              <a:t>s Algorithm </a:t>
            </a:r>
            <a:endParaRPr lang="en-US" altLang="en-US" sz="28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6358446-88C6-C041-A9B4-80F3808F9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b="1"/>
              <a:t>Available</a:t>
            </a:r>
            <a:r>
              <a:rPr lang="en-US" altLang="en-US" i="1"/>
              <a:t>:</a:t>
            </a:r>
            <a:r>
              <a:rPr lang="en-US" altLang="en-US"/>
              <a:t>  Vector of length </a:t>
            </a:r>
            <a:r>
              <a:rPr lang="en-US" altLang="en-US" i="1"/>
              <a:t>m</a:t>
            </a:r>
            <a:r>
              <a:rPr lang="en-US" altLang="en-US"/>
              <a:t>. If available [</a:t>
            </a:r>
            <a:r>
              <a:rPr lang="en-US" altLang="en-US" i="1"/>
              <a:t>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, there are</a:t>
            </a:r>
            <a:r>
              <a:rPr lang="en-US" altLang="en-US" i="1"/>
              <a:t> k</a:t>
            </a:r>
            <a:r>
              <a:rPr lang="en-US" altLang="en-US"/>
              <a:t> instances of resource type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baseline="-25000"/>
              <a:t>  </a:t>
            </a:r>
            <a:r>
              <a:rPr lang="en-US" altLang="en-US"/>
              <a:t>available</a:t>
            </a:r>
          </a:p>
          <a:p>
            <a:endParaRPr lang="en-US" altLang="en-US" sz="800"/>
          </a:p>
          <a:p>
            <a:r>
              <a:rPr lang="en-US" altLang="en-US" b="1">
                <a:solidFill>
                  <a:srgbClr val="000000"/>
                </a:solidFill>
              </a:rPr>
              <a:t>Max</a:t>
            </a:r>
            <a:r>
              <a:rPr lang="en-US" altLang="en-US" i="1"/>
              <a:t>: n x m</a:t>
            </a:r>
            <a:r>
              <a:rPr lang="en-US" altLang="en-US"/>
              <a:t> matrix.  If </a:t>
            </a:r>
            <a:r>
              <a:rPr lang="en-US" altLang="en-US" i="1"/>
              <a:t>Max 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, then process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may request at most</a:t>
            </a:r>
            <a:r>
              <a:rPr lang="en-US" altLang="en-US" i="1"/>
              <a:t> k </a:t>
            </a:r>
            <a:r>
              <a:rPr lang="en-US" altLang="en-US"/>
              <a:t>instances of resource type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</a:p>
          <a:p>
            <a:endParaRPr lang="en-US" altLang="en-US" sz="800" i="1" baseline="-25000"/>
          </a:p>
          <a:p>
            <a:r>
              <a:rPr lang="en-US" altLang="en-US" b="1">
                <a:solidFill>
                  <a:srgbClr val="000000"/>
                </a:solidFill>
              </a:rPr>
              <a:t>Allocation</a:t>
            </a:r>
            <a:r>
              <a:rPr lang="en-US" altLang="en-US" i="1"/>
              <a:t>:  n </a:t>
            </a:r>
            <a:r>
              <a:rPr lang="en-US" altLang="en-US"/>
              <a:t>x</a:t>
            </a:r>
            <a:r>
              <a:rPr lang="en-US" altLang="en-US" i="1"/>
              <a:t> m</a:t>
            </a:r>
            <a:r>
              <a:rPr lang="en-US" altLang="en-US"/>
              <a:t> matrix.  If Allocation[</a:t>
            </a:r>
            <a:r>
              <a:rPr lang="en-US" altLang="en-US" i="1"/>
              <a:t>i,j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/>
              <a:t> then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is currently allocated </a:t>
            </a:r>
            <a:r>
              <a:rPr lang="en-US" altLang="en-US" i="1"/>
              <a:t>k</a:t>
            </a:r>
            <a:r>
              <a:rPr lang="en-US" altLang="en-US"/>
              <a:t> instances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</a:p>
          <a:p>
            <a:endParaRPr lang="en-US" altLang="en-US" sz="800" i="1" baseline="-25000"/>
          </a:p>
          <a:p>
            <a:r>
              <a:rPr lang="en-US" altLang="en-US" b="1">
                <a:solidFill>
                  <a:srgbClr val="000000"/>
                </a:solidFill>
              </a:rPr>
              <a:t>Need</a:t>
            </a:r>
            <a:r>
              <a:rPr lang="en-US" altLang="en-US" i="1"/>
              <a:t>:  n </a:t>
            </a:r>
            <a:r>
              <a:rPr lang="en-US" altLang="en-US"/>
              <a:t>x</a:t>
            </a:r>
            <a:r>
              <a:rPr lang="en-US" altLang="en-US" i="1"/>
              <a:t> m</a:t>
            </a:r>
            <a:r>
              <a:rPr lang="en-US" altLang="en-US"/>
              <a:t> matrix. If </a:t>
            </a:r>
            <a:r>
              <a:rPr lang="en-US" altLang="en-US" i="1"/>
              <a:t>Need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=</a:t>
            </a:r>
            <a:r>
              <a:rPr lang="en-US" altLang="en-US" i="1"/>
              <a:t> k</a:t>
            </a:r>
            <a:r>
              <a:rPr lang="en-US" altLang="en-US"/>
              <a:t>, then</a:t>
            </a:r>
            <a:r>
              <a:rPr lang="en-US" altLang="en-US" i="1"/>
              <a:t> P</a:t>
            </a:r>
            <a:r>
              <a:rPr lang="en-US" altLang="en-US" i="1" baseline="-25000"/>
              <a:t>i</a:t>
            </a:r>
            <a:r>
              <a:rPr lang="en-US" altLang="en-US"/>
              <a:t> may need </a:t>
            </a:r>
            <a:r>
              <a:rPr lang="en-US" altLang="en-US" i="1"/>
              <a:t>k</a:t>
            </a:r>
            <a:r>
              <a:rPr lang="en-US" altLang="en-US"/>
              <a:t> more instances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baseline="-25000"/>
              <a:t> </a:t>
            </a:r>
            <a:r>
              <a:rPr lang="en-US" altLang="en-US"/>
              <a:t>to complete its task</a:t>
            </a:r>
          </a:p>
          <a:p>
            <a:pPr lvl="2">
              <a:buFont typeface="Webdings" pitchFamily="2" charset="2"/>
              <a:buNone/>
            </a:pPr>
            <a:br>
              <a:rPr lang="en-US" altLang="en-US"/>
            </a:br>
            <a:r>
              <a:rPr lang="en-US" altLang="en-US" i="1"/>
              <a:t>Need</a:t>
            </a:r>
            <a:r>
              <a:rPr lang="en-US" altLang="en-US"/>
              <a:t> [</a:t>
            </a:r>
            <a:r>
              <a:rPr lang="en-US" altLang="en-US" i="1"/>
              <a:t>i,j]</a:t>
            </a:r>
            <a:r>
              <a:rPr lang="en-US" altLang="en-US"/>
              <a:t> = </a:t>
            </a:r>
            <a:r>
              <a:rPr lang="en-US" altLang="en-US" i="1"/>
              <a:t>Max</a:t>
            </a:r>
            <a:r>
              <a:rPr lang="en-US" altLang="en-US"/>
              <a:t>[</a:t>
            </a:r>
            <a:r>
              <a:rPr lang="en-US" altLang="en-US" i="1"/>
              <a:t>i,j</a:t>
            </a:r>
            <a:r>
              <a:rPr lang="en-US" altLang="en-US"/>
              <a:t>] – </a:t>
            </a:r>
            <a:r>
              <a:rPr lang="en-US" altLang="en-US" i="1"/>
              <a:t>Allocation</a:t>
            </a:r>
            <a:r>
              <a:rPr lang="en-US" altLang="en-US"/>
              <a:t> [</a:t>
            </a:r>
            <a:r>
              <a:rPr lang="en-US" altLang="en-US" i="1"/>
              <a:t>i,j</a:t>
            </a:r>
            <a:r>
              <a:rPr lang="en-US" altLang="en-US"/>
              <a:t>]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85F757D5-3B6B-6940-BD04-1810FE2E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108075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itchFamily="2" charset="0"/>
              </a:rPr>
              <a:t>Let </a:t>
            </a:r>
            <a:r>
              <a:rPr lang="en-US" altLang="en-US" i="1">
                <a:latin typeface="Helvetica" pitchFamily="2" charset="0"/>
              </a:rPr>
              <a:t>n</a:t>
            </a:r>
            <a:r>
              <a:rPr lang="en-US" altLang="en-US">
                <a:latin typeface="Helvetica" pitchFamily="2" charset="0"/>
              </a:rPr>
              <a:t> = number of processes, and </a:t>
            </a:r>
            <a:r>
              <a:rPr lang="en-US" altLang="en-US" i="1">
                <a:latin typeface="Helvetica" pitchFamily="2" charset="0"/>
              </a:rPr>
              <a:t>m </a:t>
            </a:r>
            <a:r>
              <a:rPr lang="en-US" altLang="en-US">
                <a:latin typeface="Helvetica" pitchFamily="2" charset="0"/>
              </a:rPr>
              <a:t>= number of resources types.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FDD8F0-FFBB-5E42-9D16-B24178F63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Safety Algorithm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45C2B7B-C48D-6A45-A9FB-BAB5F0F23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1157288"/>
            <a:ext cx="7372350" cy="49434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1.	Let </a:t>
            </a:r>
            <a:r>
              <a:rPr lang="en-US" altLang="en-US" b="1" i="1">
                <a:solidFill>
                  <a:srgbClr val="000000"/>
                </a:solidFill>
              </a:rPr>
              <a:t>Work</a:t>
            </a:r>
            <a:r>
              <a:rPr lang="en-US" altLang="en-US" i="1">
                <a:solidFill>
                  <a:srgbClr val="000000"/>
                </a:solidFill>
              </a:rPr>
              <a:t> </a:t>
            </a:r>
            <a:r>
              <a:rPr lang="en-US" altLang="en-US"/>
              <a:t>and </a:t>
            </a:r>
            <a:r>
              <a:rPr lang="en-US" altLang="en-US" b="1" i="1">
                <a:solidFill>
                  <a:srgbClr val="000000"/>
                </a:solidFill>
              </a:rPr>
              <a:t>Finish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be vectors of length</a:t>
            </a:r>
            <a:r>
              <a:rPr lang="en-US" altLang="en-US" i="1"/>
              <a:t> m</a:t>
            </a:r>
            <a:r>
              <a:rPr lang="en-US" altLang="en-US"/>
              <a:t> and</a:t>
            </a:r>
            <a:r>
              <a:rPr lang="en-US" altLang="en-US" i="1"/>
              <a:t> n</a:t>
            </a:r>
            <a:r>
              <a:rPr lang="en-US" altLang="en-US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/>
              <a:t>Work </a:t>
            </a:r>
            <a:r>
              <a:rPr lang="en-US" altLang="en-US" b="1"/>
              <a:t>= </a:t>
            </a:r>
            <a:r>
              <a:rPr lang="en-US" altLang="en-US" b="1" i="1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/>
              <a:t>Finish 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</a:t>
            </a:r>
            <a:r>
              <a:rPr lang="en-US" altLang="en-US" b="1" i="1"/>
              <a:t> false </a:t>
            </a:r>
            <a:r>
              <a:rPr lang="en-US" altLang="en-US" b="1"/>
              <a:t>for</a:t>
            </a:r>
            <a:r>
              <a:rPr lang="en-US" altLang="en-US" b="1" i="1"/>
              <a:t> i</a:t>
            </a:r>
            <a:r>
              <a:rPr lang="en-US" altLang="en-US" b="1"/>
              <a:t> = 0, 1, …, </a:t>
            </a:r>
            <a:r>
              <a:rPr lang="en-US" altLang="en-US" b="1" i="1"/>
              <a:t>n- </a:t>
            </a:r>
            <a:r>
              <a:rPr lang="en-US" altLang="en-US" b="1"/>
              <a:t>1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2.	Find an </a:t>
            </a:r>
            <a:r>
              <a:rPr lang="en-US" altLang="en-US" b="1" i="1"/>
              <a:t>i</a:t>
            </a:r>
            <a:r>
              <a:rPr lang="en-US" altLang="en-US" i="1"/>
              <a:t> </a:t>
            </a:r>
            <a:r>
              <a:rPr lang="en-US" altLang="en-US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(a) </a:t>
            </a:r>
            <a:r>
              <a:rPr lang="en-US" altLang="en-US" b="1" i="1"/>
              <a:t>Finish</a:t>
            </a:r>
            <a:r>
              <a:rPr lang="en-US" altLang="en-US" b="1"/>
              <a:t> [</a:t>
            </a:r>
            <a:r>
              <a:rPr lang="en-US" altLang="en-US" b="1" i="1"/>
              <a:t>i</a:t>
            </a:r>
            <a:r>
              <a:rPr lang="en-US" altLang="en-US" b="1"/>
              <a:t>] = </a:t>
            </a:r>
            <a:r>
              <a:rPr lang="en-US" altLang="en-US" b="1" i="1"/>
              <a:t>false</a:t>
            </a:r>
            <a:endParaRPr lang="en-US" altLang="en-US" b="1"/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(b) </a:t>
            </a:r>
            <a:r>
              <a:rPr lang="en-US" altLang="en-US" b="1" i="1"/>
              <a:t>Need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itchFamily="2" charset="2"/>
              </a:rPr>
              <a:t> </a:t>
            </a:r>
            <a:r>
              <a:rPr lang="en-US" altLang="en-US" b="1" i="1">
                <a:sym typeface="Symbol" pitchFamily="2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>
                <a:sym typeface="Symbol" pitchFamily="2" charset="2"/>
              </a:rPr>
              <a:t>If no such</a:t>
            </a:r>
            <a:r>
              <a:rPr lang="en-US" altLang="en-US" b="1">
                <a:sym typeface="Symbol" pitchFamily="2" charset="2"/>
              </a:rPr>
              <a:t> </a:t>
            </a:r>
            <a:r>
              <a:rPr lang="en-US" altLang="en-US" b="1" i="1">
                <a:sym typeface="Symbol" pitchFamily="2" charset="2"/>
              </a:rPr>
              <a:t>i </a:t>
            </a:r>
            <a:r>
              <a:rPr lang="en-US" altLang="en-US">
                <a:sym typeface="Symbol" pitchFamily="2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2" charset="2"/>
              <a:buNone/>
            </a:pPr>
            <a:endParaRPr lang="en-US" altLang="en-US" sz="800">
              <a:sym typeface="Symbol" pitchFamily="2" charset="2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i="1"/>
              <a:t>3.  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Work </a:t>
            </a:r>
            <a:r>
              <a:rPr lang="en-US" altLang="en-US" b="1"/>
              <a:t>+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br>
              <a:rPr lang="en-US" altLang="en-US" b="1"/>
            </a:b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</a:t>
            </a:r>
            <a:r>
              <a:rPr lang="en-US" altLang="en-US" b="1" i="1"/>
              <a:t> true</a:t>
            </a:r>
            <a:br>
              <a:rPr lang="en-US" altLang="en-US" b="1"/>
            </a:br>
            <a:r>
              <a:rPr lang="en-US" altLang="en-US"/>
              <a:t>go to step 2</a:t>
            </a:r>
          </a:p>
          <a:p>
            <a:pPr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4.	If </a:t>
            </a:r>
            <a:r>
              <a:rPr lang="en-US" altLang="en-US" b="1" i="1"/>
              <a:t>Finish</a:t>
            </a:r>
            <a:r>
              <a:rPr lang="en-US" altLang="en-US" b="1"/>
              <a:t> [</a:t>
            </a:r>
            <a:r>
              <a:rPr lang="en-US" altLang="en-US" b="1" i="1"/>
              <a:t>i</a:t>
            </a:r>
            <a:r>
              <a:rPr lang="en-US" altLang="en-US" b="1"/>
              <a:t>] == </a:t>
            </a:r>
            <a:r>
              <a:rPr lang="en-US" altLang="en-US" b="1" i="1"/>
              <a:t>true</a:t>
            </a:r>
            <a:r>
              <a:rPr lang="en-US" altLang="en-US" b="1"/>
              <a:t>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r>
              <a:rPr lang="en-US" altLang="en-US"/>
              <a:t>, then the system is in a safe 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351071-A58A-974A-9EC9-4B9323167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8C2C2C8-E822-5A4F-BCB3-95A5A4727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233488"/>
            <a:ext cx="5962650" cy="4500562"/>
          </a:xfrm>
        </p:spPr>
        <p:txBody>
          <a:bodyPr/>
          <a:lstStyle/>
          <a:p>
            <a:r>
              <a:rPr lang="en-US" altLang="en-US"/>
              <a:t>To develop a description of deadlocks, which prevent sets of concurrent processes from completing their tasks</a:t>
            </a:r>
          </a:p>
          <a:p>
            <a:r>
              <a:rPr lang="en-US" altLang="en-US"/>
              <a:t>To present a number of different methods for preventing or avoiding deadlocks in a computer system</a:t>
            </a:r>
          </a:p>
          <a:p>
            <a:pPr>
              <a:buSzPct val="85000"/>
              <a:buFont typeface="Monotype Sort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88FCC9-20D9-FD4B-8732-382F5B445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3175" y="231775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Resource-Request Algorithm for Process </a:t>
            </a:r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endParaRPr lang="en-US" altLang="en-US" sz="28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0514B1C-B9AB-7E40-B1CD-57E64E03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i="1" dirty="0"/>
              <a:t>    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= request vector for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.  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b="1" dirty="0"/>
              <a:t> </a:t>
            </a:r>
            <a:r>
              <a:rPr lang="en-US" altLang="en-US" dirty="0"/>
              <a:t>then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wants </a:t>
            </a:r>
            <a:r>
              <a:rPr lang="en-US" altLang="en-US" b="1" i="1" dirty="0"/>
              <a:t>k</a:t>
            </a:r>
            <a:r>
              <a:rPr lang="en-US" altLang="en-US" dirty="0"/>
              <a:t>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endParaRPr lang="en-US" altLang="en-US" b="1" baseline="-25000" dirty="0"/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dirty="0"/>
              <a:t>1.	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i="1" dirty="0"/>
              <a:t> </a:t>
            </a:r>
            <a:r>
              <a:rPr lang="en-US" altLang="en-US" b="1" dirty="0">
                <a:sym typeface="Symbol" pitchFamily="2" charset="2"/>
              </a:rPr>
              <a:t> </a:t>
            </a:r>
            <a:r>
              <a:rPr lang="en-US" altLang="en-US" b="1" i="1" dirty="0" err="1">
                <a:sym typeface="Symbol" pitchFamily="2" charset="2"/>
              </a:rPr>
              <a:t>Need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i="1" dirty="0"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go to step 2.  Otherwise, raise error condition, since process has exceeded its maximum claim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dirty="0">
                <a:sym typeface="Symbol" pitchFamily="2" charset="2"/>
              </a:rPr>
              <a:t>2.	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itchFamily="2" charset="2"/>
              </a:rPr>
              <a:t> </a:t>
            </a:r>
            <a:r>
              <a:rPr lang="en-US" altLang="en-US" b="1" i="1" dirty="0">
                <a:sym typeface="Symbol" pitchFamily="2" charset="2"/>
              </a:rPr>
              <a:t>Available</a:t>
            </a:r>
            <a:r>
              <a:rPr lang="en-US" altLang="en-US" dirty="0">
                <a:sym typeface="Symbol" pitchFamily="2" charset="2"/>
              </a:rPr>
              <a:t>, go to step 3.  Otherwise </a:t>
            </a:r>
            <a:r>
              <a:rPr lang="en-US" altLang="en-US" b="1" i="1" dirty="0">
                <a:sym typeface="Symbol" pitchFamily="2" charset="2"/>
              </a:rPr>
              <a:t>P</a:t>
            </a:r>
            <a:r>
              <a:rPr lang="en-US" altLang="en-US" b="1" i="1" baseline="-25000" dirty="0">
                <a:sym typeface="Symbol" pitchFamily="2" charset="2"/>
              </a:rPr>
              <a:t>i</a:t>
            </a:r>
            <a:r>
              <a:rPr lang="en-US" altLang="en-US" dirty="0">
                <a:sym typeface="Symbol" pitchFamily="2" charset="2"/>
              </a:rPr>
              <a:t>  must wait, since resources are not available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dirty="0">
                <a:sym typeface="Symbol" pitchFamily="2" charset="2"/>
              </a:rPr>
              <a:t>3.	Pretend to allocate requested resources to </a:t>
            </a:r>
            <a:r>
              <a:rPr lang="en-US" altLang="en-US" b="1" i="1" dirty="0">
                <a:sym typeface="Symbol" pitchFamily="2" charset="2"/>
              </a:rPr>
              <a:t>P</a:t>
            </a:r>
            <a:r>
              <a:rPr lang="en-US" altLang="en-US" b="1" i="1" baseline="-25000" dirty="0">
                <a:sym typeface="Symbol" pitchFamily="2" charset="2"/>
              </a:rPr>
              <a:t>i</a:t>
            </a:r>
            <a:r>
              <a:rPr lang="en-US" altLang="en-US" dirty="0">
                <a:sym typeface="Symbol" pitchFamily="2" charset="2"/>
              </a:rPr>
              <a:t> by modifying the state as follows: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dirty="0">
                <a:sym typeface="Symbol" pitchFamily="2" charset="2"/>
              </a:rPr>
              <a:t>		</a:t>
            </a:r>
            <a:r>
              <a:rPr lang="en-US" altLang="en-US" b="1" i="1" dirty="0">
                <a:sym typeface="Symbol" pitchFamily="2" charset="2"/>
              </a:rPr>
              <a:t>Available</a:t>
            </a:r>
            <a:r>
              <a:rPr lang="en-US" altLang="en-US" b="1" dirty="0">
                <a:sym typeface="Symbol" pitchFamily="2" charset="2"/>
              </a:rPr>
              <a:t> = </a:t>
            </a:r>
            <a:r>
              <a:rPr lang="en-US" altLang="en-US" b="1" i="1" dirty="0">
                <a:sym typeface="Symbol" pitchFamily="2" charset="2"/>
              </a:rPr>
              <a:t>Available  </a:t>
            </a:r>
            <a:r>
              <a:rPr lang="en-US" altLang="en-US" b="1" dirty="0">
                <a:sym typeface="Symbol" pitchFamily="2" charset="2"/>
              </a:rPr>
              <a:t>–</a:t>
            </a:r>
            <a:r>
              <a:rPr lang="en-US" altLang="en-US" b="1" i="1" dirty="0">
                <a:sym typeface="Symbol" pitchFamily="2" charset="2"/>
              </a:rPr>
              <a:t> </a:t>
            </a:r>
            <a:r>
              <a:rPr lang="en-US" altLang="en-US" b="1" i="1" dirty="0" err="1">
                <a:sym typeface="Symbol" pitchFamily="2" charset="2"/>
              </a:rPr>
              <a:t>Request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i="1" dirty="0">
                <a:sym typeface="Symbol" pitchFamily="2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 dirty="0">
                <a:sym typeface="Symbol" pitchFamily="2" charset="2"/>
              </a:rPr>
              <a:t>		</a:t>
            </a:r>
            <a:r>
              <a:rPr lang="en-US" altLang="en-US" b="1" i="1" dirty="0" err="1">
                <a:sym typeface="Symbol" pitchFamily="2" charset="2"/>
              </a:rPr>
              <a:t>Allocation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baseline="-25000" dirty="0">
                <a:sym typeface="Symbol" pitchFamily="2" charset="2"/>
              </a:rPr>
              <a:t> </a:t>
            </a:r>
            <a:r>
              <a:rPr lang="en-US" altLang="en-US" b="1" dirty="0">
                <a:sym typeface="Symbol" pitchFamily="2" charset="2"/>
              </a:rPr>
              <a:t>= </a:t>
            </a:r>
            <a:r>
              <a:rPr lang="en-US" altLang="en-US" b="1" i="1" dirty="0" err="1">
                <a:sym typeface="Symbol" pitchFamily="2" charset="2"/>
              </a:rPr>
              <a:t>Allocation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dirty="0">
                <a:sym typeface="Symbol" pitchFamily="2" charset="2"/>
              </a:rPr>
              <a:t> + </a:t>
            </a:r>
            <a:r>
              <a:rPr lang="en-US" altLang="en-US" b="1" i="1" dirty="0" err="1">
                <a:sym typeface="Symbol" pitchFamily="2" charset="2"/>
              </a:rPr>
              <a:t>Request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dirty="0">
                <a:sym typeface="Symbol" pitchFamily="2" charset="2"/>
              </a:rPr>
              <a:t>;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b="1" dirty="0">
                <a:sym typeface="Symbol" pitchFamily="2" charset="2"/>
              </a:rPr>
              <a:t>		</a:t>
            </a:r>
            <a:r>
              <a:rPr lang="en-US" altLang="en-US" b="1" i="1" dirty="0" err="1">
                <a:sym typeface="Symbol" pitchFamily="2" charset="2"/>
              </a:rPr>
              <a:t>Need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i="1" dirty="0">
                <a:sym typeface="Symbol" pitchFamily="2" charset="2"/>
              </a:rPr>
              <a:t> </a:t>
            </a:r>
            <a:r>
              <a:rPr lang="en-US" altLang="en-US" b="1" dirty="0">
                <a:sym typeface="Symbol" pitchFamily="2" charset="2"/>
              </a:rPr>
              <a:t>=</a:t>
            </a:r>
            <a:r>
              <a:rPr lang="en-US" altLang="en-US" b="1" i="1" dirty="0">
                <a:sym typeface="Symbol" pitchFamily="2" charset="2"/>
              </a:rPr>
              <a:t> </a:t>
            </a:r>
            <a:r>
              <a:rPr lang="en-US" altLang="en-US" b="1" i="1" dirty="0" err="1">
                <a:sym typeface="Symbol" pitchFamily="2" charset="2"/>
              </a:rPr>
              <a:t>Need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dirty="0">
                <a:sym typeface="Symbol" pitchFamily="2" charset="2"/>
              </a:rPr>
              <a:t> – </a:t>
            </a:r>
            <a:r>
              <a:rPr lang="en-US" altLang="en-US" b="1" i="1" dirty="0" err="1">
                <a:sym typeface="Symbol" pitchFamily="2" charset="2"/>
              </a:rPr>
              <a:t>Request</a:t>
            </a:r>
            <a:r>
              <a:rPr lang="en-US" altLang="en-US" b="1" i="1" baseline="-25000" dirty="0" err="1">
                <a:sym typeface="Symbol" pitchFamily="2" charset="2"/>
              </a:rPr>
              <a:t>i</a:t>
            </a:r>
            <a:r>
              <a:rPr lang="en-US" altLang="en-US" b="1" i="1" dirty="0">
                <a:sym typeface="Symbol" pitchFamily="2" charset="2"/>
              </a:rPr>
              <a:t>;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2" charset="2"/>
              <a:buChar char="l"/>
            </a:pPr>
            <a:r>
              <a:rPr lang="en-US" altLang="en-US" dirty="0">
                <a:sym typeface="Symbol" pitchFamily="2" charset="2"/>
              </a:rPr>
              <a:t>If safe  the resources are allocated to </a:t>
            </a:r>
            <a:r>
              <a:rPr lang="en-US" altLang="en-US" b="1" i="1" dirty="0">
                <a:sym typeface="Symbol" pitchFamily="2" charset="2"/>
              </a:rPr>
              <a:t>P</a:t>
            </a:r>
            <a:r>
              <a:rPr lang="en-US" altLang="en-US" b="1" i="1" baseline="-25000" dirty="0">
                <a:sym typeface="Symbol" pitchFamily="2" charset="2"/>
              </a:rPr>
              <a:t>i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SzPct val="80000"/>
              <a:buFont typeface="Monotype Sorts" pitchFamily="2" charset="2"/>
              <a:buChar char="l"/>
            </a:pPr>
            <a:r>
              <a:rPr lang="en-US" altLang="en-US" dirty="0">
                <a:sym typeface="Symbol" pitchFamily="2" charset="2"/>
              </a:rPr>
              <a:t>If unsafe  </a:t>
            </a:r>
            <a:r>
              <a:rPr lang="en-US" altLang="en-US" b="1" i="1" dirty="0">
                <a:sym typeface="Symbol" pitchFamily="2" charset="2"/>
              </a:rPr>
              <a:t>P</a:t>
            </a:r>
            <a:r>
              <a:rPr lang="en-US" altLang="en-US" b="1" i="1" baseline="-25000" dirty="0">
                <a:sym typeface="Symbol" pitchFamily="2" charset="2"/>
              </a:rPr>
              <a:t>i</a:t>
            </a:r>
            <a:r>
              <a:rPr lang="en-US" altLang="en-US" dirty="0">
                <a:sym typeface="Symbol" pitchFamily="2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6FA2347-196F-7340-A517-EA0A816FE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152400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/>
              <a:t>Example of Banker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15138AC-6F77-F248-811F-28F3F13AC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5 processes </a:t>
            </a:r>
            <a:r>
              <a:rPr lang="en-US" altLang="en-US" i="1" dirty="0"/>
              <a:t>P</a:t>
            </a:r>
            <a:r>
              <a:rPr lang="en-US" altLang="en-US" baseline="-25000" dirty="0"/>
              <a:t>0  </a:t>
            </a:r>
            <a:r>
              <a:rPr lang="en-US" altLang="en-US" dirty="0"/>
              <a:t>through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;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3 resource types: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        </a:t>
            </a:r>
            <a:r>
              <a:rPr lang="en-US" altLang="en-US" i="1" dirty="0"/>
              <a:t>A</a:t>
            </a:r>
            <a:r>
              <a:rPr lang="en-US" altLang="en-US" dirty="0"/>
              <a:t> (10 instances),  </a:t>
            </a:r>
            <a:r>
              <a:rPr lang="en-US" altLang="en-US" i="1" dirty="0"/>
              <a:t>B</a:t>
            </a:r>
            <a:r>
              <a:rPr lang="en-US" altLang="en-US" dirty="0"/>
              <a:t> (5instances), and </a:t>
            </a:r>
            <a:r>
              <a:rPr lang="en-US" altLang="en-US" i="1" dirty="0"/>
              <a:t>C</a:t>
            </a:r>
            <a:r>
              <a:rPr lang="en-US" altLang="en-US" dirty="0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</a:t>
            </a:r>
            <a:r>
              <a:rPr lang="en-US" altLang="en-US" i="1" u="sng" dirty="0"/>
              <a:t>Max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   A B C 	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      7 5 3 	3 3 2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3 2 2 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9 0 2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2 2 2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4 3 3  	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C0D9C9A-EFAC-B347-AABD-7B372DE7D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0A57896-DCC7-D146-AEB5-BCCAE02DB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1136650"/>
            <a:ext cx="772477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content of the matrix </a:t>
            </a:r>
            <a:r>
              <a:rPr lang="en-US" altLang="en-US" b="1" i="1" dirty="0"/>
              <a:t>Need</a:t>
            </a:r>
            <a:r>
              <a:rPr lang="en-US" altLang="en-US" dirty="0"/>
              <a:t> is defined to be </a:t>
            </a:r>
            <a:r>
              <a:rPr lang="en-US" altLang="en-US" b="1" i="1" dirty="0"/>
              <a:t>Max</a:t>
            </a:r>
            <a:r>
              <a:rPr lang="en-US" altLang="en-US" b="1" dirty="0"/>
              <a:t> – </a:t>
            </a:r>
            <a:r>
              <a:rPr lang="en-US" altLang="en-US" b="1" i="1" dirty="0"/>
              <a:t>Allocation</a:t>
            </a:r>
            <a:endParaRPr lang="en-US" altLang="en-US" b="1" dirty="0"/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endParaRPr lang="en-US" altLang="en-US" dirty="0"/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Need</a:t>
            </a:r>
            <a:endParaRPr lang="en-US" altLang="en-US" u="sng" dirty="0"/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</a:t>
            </a:r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7 4 3 </a:t>
            </a:r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1 2 2 </a:t>
            </a:r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6 0 0 </a:t>
            </a:r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0 1 1</a:t>
            </a:r>
          </a:p>
          <a:p>
            <a:pPr>
              <a:buFont typeface="Monotype Sorts" pitchFamily="2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4 3 1 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system is in a safe state since the sequence &lt;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&gt; satisfies safety criteria</a:t>
            </a:r>
            <a:endParaRPr lang="en-US" altLang="en-US" baseline="-25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5C21E-91E4-1E4F-B0F8-C7CABE70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C3154-C813-8B4A-BB5F-85CAF78B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 </a:t>
            </a:r>
            <a:r>
              <a:rPr lang="en-US" altLang="en-US" i="1" u="sng" dirty="0"/>
              <a:t>Max</a:t>
            </a:r>
            <a:r>
              <a:rPr lang="en-US" altLang="en-US" i="1" dirty="0"/>
              <a:t>	            Need           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A B C 	        A B C                 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7 5 3 	          7 4 3                  3 3 2     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   3 2 2           1 2 2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   9 0 2            6 0 0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   2 2 2            0 1 1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   4 3 3           4 3 1 		</a:t>
            </a:r>
          </a:p>
        </p:txBody>
      </p:sp>
    </p:spTree>
    <p:extLst>
      <p:ext uri="{BB962C8B-B14F-4D97-AF65-F5344CB8AC3E}">
        <p14:creationId xmlns:p14="http://schemas.microsoft.com/office/powerpoint/2010/main" val="702379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5C21E-91E4-1E4F-B0F8-C7CABE70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C3154-C813-8B4A-BB5F-85CAF78B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:  (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will work)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since </a:t>
            </a:r>
            <a:r>
              <a:rPr lang="en-US" altLang="en-US" i="1" dirty="0"/>
              <a:t>P</a:t>
            </a:r>
            <a:r>
              <a:rPr lang="en-US" altLang="en-US" baseline="-25000" dirty="0"/>
              <a:t>1 </a:t>
            </a:r>
            <a:r>
              <a:rPr lang="en-US" altLang="en-US" dirty="0"/>
              <a:t> ‘s Need which is ( 1 2 2 ) </a:t>
            </a:r>
            <a:r>
              <a:rPr lang="en-US" altLang="en-US" b="1" dirty="0">
                <a:sym typeface="Symbol" pitchFamily="2" charset="2"/>
              </a:rPr>
              <a:t> Available (3 3 2)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   so it will work and it will return its all recourses.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So, the new Available after </a:t>
            </a:r>
            <a:r>
              <a:rPr lang="en-US" altLang="en-US" i="1" dirty="0"/>
              <a:t>P</a:t>
            </a:r>
            <a:r>
              <a:rPr lang="en-US" altLang="en-US" baseline="-25000" dirty="0"/>
              <a:t>1 </a:t>
            </a:r>
            <a:r>
              <a:rPr lang="en-US" altLang="en-US" dirty="0"/>
              <a:t> is done will be </a:t>
            </a:r>
          </a:p>
          <a:p>
            <a:pPr marL="0" indent="0">
              <a:buNone/>
            </a:pPr>
            <a:r>
              <a:rPr lang="en-US" dirty="0"/>
              <a:t>Available = [ 3 , 3 , 2]+ </a:t>
            </a:r>
            <a:r>
              <a:rPr lang="en-US" altLang="en-US" i="1" dirty="0"/>
              <a:t>P</a:t>
            </a:r>
            <a:r>
              <a:rPr lang="en-US" altLang="en-US" baseline="-25000" dirty="0"/>
              <a:t>1 </a:t>
            </a:r>
            <a:r>
              <a:rPr lang="en-US" altLang="en-US" dirty="0"/>
              <a:t> ‘s</a:t>
            </a:r>
            <a:r>
              <a:rPr lang="en-US" dirty="0"/>
              <a:t> Allocation  [ 2 ,0, 0] = [5 , 3 , 2].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endParaRPr lang="en-US" altLang="en-US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 </a:t>
            </a:r>
            <a:r>
              <a:rPr lang="en-US" altLang="en-US" i="1" u="sng" dirty="0"/>
              <a:t>Max</a:t>
            </a:r>
            <a:r>
              <a:rPr lang="en-US" altLang="en-US" i="1" dirty="0"/>
              <a:t>	            </a:t>
            </a:r>
            <a:r>
              <a:rPr lang="en-US" altLang="en-US" i="1" u="sng" dirty="0"/>
              <a:t>Need</a:t>
            </a:r>
            <a:r>
              <a:rPr lang="en-US" altLang="en-US" i="1" dirty="0"/>
              <a:t>           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A B C 	        A B C                 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7 5 3 	          7 4 3                  3 3 2     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   3 2 2           1 2 2                  </a:t>
            </a:r>
            <a:r>
              <a:rPr lang="en-US" altLang="en-US" dirty="0">
                <a:solidFill>
                  <a:srgbClr val="FF0000"/>
                </a:solidFill>
              </a:rPr>
              <a:t>5 3 2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   9 0 2            6 0 0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   2 2 2            0 1 1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   4 3 3           4 3 1 		</a:t>
            </a:r>
          </a:p>
        </p:txBody>
      </p:sp>
    </p:spTree>
    <p:extLst>
      <p:ext uri="{BB962C8B-B14F-4D97-AF65-F5344CB8AC3E}">
        <p14:creationId xmlns:p14="http://schemas.microsoft.com/office/powerpoint/2010/main" val="4048962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5C21E-91E4-1E4F-B0F8-C7CABE70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C3154-C813-8B4A-BB5F-85CAF78B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  <a:r>
              <a:rPr lang="en-US" altLang="en-US" dirty="0"/>
              <a:t>:  (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 will work)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since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baseline="-25000" dirty="0"/>
              <a:t> </a:t>
            </a:r>
            <a:r>
              <a:rPr lang="en-US" altLang="en-US" dirty="0"/>
              <a:t> ‘s Need which is ( 0 1 1 ) </a:t>
            </a:r>
            <a:r>
              <a:rPr lang="en-US" altLang="en-US" b="1" dirty="0">
                <a:sym typeface="Symbol" pitchFamily="2" charset="2"/>
              </a:rPr>
              <a:t> Available (5 3 2)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   so it will work and it will return its all recourses.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So, the new Available after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baseline="-25000" dirty="0"/>
              <a:t> </a:t>
            </a:r>
            <a:r>
              <a:rPr lang="en-US" altLang="en-US" dirty="0"/>
              <a:t> is done will be </a:t>
            </a:r>
          </a:p>
          <a:p>
            <a:pPr marL="0" indent="0">
              <a:buNone/>
            </a:pPr>
            <a:r>
              <a:rPr lang="en-US" dirty="0"/>
              <a:t>Available = [ 5 , 3 , 2] +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baseline="-25000" dirty="0"/>
              <a:t> </a:t>
            </a:r>
            <a:r>
              <a:rPr lang="en-US" altLang="en-US" dirty="0"/>
              <a:t> ‘s</a:t>
            </a:r>
            <a:r>
              <a:rPr lang="en-US" dirty="0"/>
              <a:t> Allocation  [ 2 ,1, 1] = [7 , 4 , 3].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endParaRPr lang="en-US" altLang="en-US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 </a:t>
            </a:r>
            <a:r>
              <a:rPr lang="en-US" altLang="en-US" i="1" u="sng" dirty="0"/>
              <a:t>Max</a:t>
            </a:r>
            <a:r>
              <a:rPr lang="en-US" altLang="en-US" i="1" dirty="0"/>
              <a:t>	            </a:t>
            </a:r>
            <a:r>
              <a:rPr lang="en-US" altLang="en-US" i="1" u="sng" dirty="0"/>
              <a:t>Need</a:t>
            </a:r>
            <a:r>
              <a:rPr lang="en-US" altLang="en-US" i="1" dirty="0"/>
              <a:t>           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A B C 	        A B C                 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7 5 3 	          7 4 3                  5 3 2     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   3 2 2           1 2 2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   9 0 2            6 0 0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   2 2 2            0 1 1                 </a:t>
            </a:r>
            <a:r>
              <a:rPr lang="en-US" altLang="en-US" dirty="0">
                <a:solidFill>
                  <a:srgbClr val="FF0000"/>
                </a:solidFill>
              </a:rPr>
              <a:t>7 4 3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   4 3 3           4 3 1 		</a:t>
            </a:r>
          </a:p>
        </p:txBody>
      </p:sp>
    </p:spTree>
    <p:extLst>
      <p:ext uri="{BB962C8B-B14F-4D97-AF65-F5344CB8AC3E}">
        <p14:creationId xmlns:p14="http://schemas.microsoft.com/office/powerpoint/2010/main" val="3488263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5C21E-91E4-1E4F-B0F8-C7CABE70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C3154-C813-8B4A-BB5F-85CAF78B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8229600" cy="497244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:  (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 will work)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since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baseline="-25000" dirty="0"/>
              <a:t> </a:t>
            </a:r>
            <a:r>
              <a:rPr lang="en-US" altLang="en-US" dirty="0"/>
              <a:t> ‘s Need which is ( 4 3 1 ) </a:t>
            </a:r>
            <a:r>
              <a:rPr lang="en-US" altLang="en-US" b="1" dirty="0">
                <a:sym typeface="Symbol" pitchFamily="2" charset="2"/>
              </a:rPr>
              <a:t> Available (7 4 3)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   so it will work and it will return its all recourses.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So, the new Available after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baseline="-25000" dirty="0"/>
              <a:t> </a:t>
            </a:r>
            <a:r>
              <a:rPr lang="en-US" altLang="en-US" dirty="0"/>
              <a:t> is done will be </a:t>
            </a:r>
          </a:p>
          <a:p>
            <a:pPr marL="0" indent="0">
              <a:buNone/>
            </a:pPr>
            <a:r>
              <a:rPr lang="en-US" dirty="0"/>
              <a:t>Available = [ 7 , 4 , 3] +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baseline="-25000" dirty="0"/>
              <a:t> </a:t>
            </a:r>
            <a:r>
              <a:rPr lang="en-US" altLang="en-US" dirty="0"/>
              <a:t> ‘s</a:t>
            </a:r>
            <a:r>
              <a:rPr lang="en-US" dirty="0"/>
              <a:t> Allocation  [ 0 ,0, 2] = [7 , 4 , 5].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endParaRPr lang="en-US" altLang="en-US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 </a:t>
            </a:r>
            <a:r>
              <a:rPr lang="en-US" altLang="en-US" i="1" u="sng" dirty="0"/>
              <a:t>Max</a:t>
            </a:r>
            <a:r>
              <a:rPr lang="en-US" altLang="en-US" i="1" dirty="0"/>
              <a:t>	            </a:t>
            </a:r>
            <a:r>
              <a:rPr lang="en-US" altLang="en-US" i="1" u="sng" dirty="0"/>
              <a:t>Need</a:t>
            </a:r>
            <a:r>
              <a:rPr lang="en-US" altLang="en-US" i="1" dirty="0"/>
              <a:t>           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A B C 	        A B C                 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7 5 3 	          7 4 3                  7 4 3     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   3 2 2           1 2 2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   9 0 2            6 0 0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   2 2 2            0 1 1                 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   4 3 3           4 3 1 		</a:t>
            </a:r>
            <a:r>
              <a:rPr lang="en-US" altLang="en-US" dirty="0">
                <a:solidFill>
                  <a:srgbClr val="FF0000"/>
                </a:solidFill>
              </a:rPr>
              <a:t>7 4 5</a:t>
            </a:r>
          </a:p>
        </p:txBody>
      </p:sp>
    </p:spTree>
    <p:extLst>
      <p:ext uri="{BB962C8B-B14F-4D97-AF65-F5344CB8AC3E}">
        <p14:creationId xmlns:p14="http://schemas.microsoft.com/office/powerpoint/2010/main" val="3150726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5C21E-91E4-1E4F-B0F8-C7CABE70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C3154-C813-8B4A-BB5F-85CAF78B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083588"/>
            <a:ext cx="8229600" cy="516731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:  (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0</a:t>
            </a:r>
            <a:r>
              <a:rPr lang="en-US" altLang="en-US" dirty="0"/>
              <a:t> will work)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since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0</a:t>
            </a:r>
            <a:r>
              <a:rPr lang="en-US" altLang="en-US" baseline="-25000" dirty="0"/>
              <a:t> </a:t>
            </a:r>
            <a:r>
              <a:rPr lang="en-US" altLang="en-US" dirty="0"/>
              <a:t> ‘s Need which is ( 7 4 3 ) </a:t>
            </a:r>
            <a:r>
              <a:rPr lang="en-US" altLang="en-US" b="1" dirty="0">
                <a:sym typeface="Symbol" pitchFamily="2" charset="2"/>
              </a:rPr>
              <a:t> Available (7 4 5)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   so it will work and it will return its all recourses.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So, the new Available after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0</a:t>
            </a:r>
            <a:r>
              <a:rPr lang="en-US" altLang="en-US" baseline="-25000" dirty="0"/>
              <a:t> </a:t>
            </a:r>
            <a:r>
              <a:rPr lang="en-US" altLang="en-US" dirty="0"/>
              <a:t> is done will be </a:t>
            </a:r>
          </a:p>
          <a:p>
            <a:pPr marL="0" indent="0">
              <a:buNone/>
            </a:pPr>
            <a:r>
              <a:rPr lang="en-US" dirty="0"/>
              <a:t>Available = [ 7 , 4 , 5] +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0</a:t>
            </a:r>
            <a:r>
              <a:rPr lang="en-US" altLang="en-US" baseline="-25000" dirty="0"/>
              <a:t> </a:t>
            </a:r>
            <a:r>
              <a:rPr lang="en-US" altLang="en-US" dirty="0"/>
              <a:t> ‘s</a:t>
            </a:r>
            <a:r>
              <a:rPr lang="en-US" dirty="0"/>
              <a:t> Allocation  [ 0 ,1, 0] = [7 , 5 , 5].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endParaRPr lang="en-US" altLang="en-US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 </a:t>
            </a:r>
            <a:r>
              <a:rPr lang="en-US" altLang="en-US" i="1" u="sng" dirty="0"/>
              <a:t>Max</a:t>
            </a:r>
            <a:r>
              <a:rPr lang="en-US" altLang="en-US" i="1" dirty="0"/>
              <a:t>	            </a:t>
            </a:r>
            <a:r>
              <a:rPr lang="en-US" altLang="en-US" i="1" u="sng" dirty="0"/>
              <a:t>Need</a:t>
            </a:r>
            <a:r>
              <a:rPr lang="en-US" altLang="en-US" i="1" dirty="0"/>
              <a:t>           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A B C 	        A B C                 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                                                                                                   7 4 5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7 5 3 	          7 4 3                  </a:t>
            </a:r>
            <a:r>
              <a:rPr lang="en-US" altLang="en-US" dirty="0">
                <a:solidFill>
                  <a:srgbClr val="FF0000"/>
                </a:solidFill>
              </a:rPr>
              <a:t>7 5 5     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   3 2 2           1 2 2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   9 0 2            6 0 0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   2 2 2            0 1 1                 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   4 3 3           4 3 1 		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69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F5C21E-91E4-1E4F-B0F8-C7CABE70C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C3154-C813-8B4A-BB5F-85CAF78B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083588"/>
            <a:ext cx="8229600" cy="516731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5</a:t>
            </a:r>
            <a:r>
              <a:rPr lang="en-US" altLang="en-US" dirty="0"/>
              <a:t>:  (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will work)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since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baseline="-25000" dirty="0"/>
              <a:t> </a:t>
            </a:r>
            <a:r>
              <a:rPr lang="en-US" altLang="en-US" dirty="0"/>
              <a:t> ‘s Need which is ( 6 0 0 ) </a:t>
            </a:r>
            <a:r>
              <a:rPr lang="en-US" altLang="en-US" b="1" dirty="0">
                <a:sym typeface="Symbol" pitchFamily="2" charset="2"/>
              </a:rPr>
              <a:t> Available (7 5 5)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   so it will work and it will return its all recourses.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b="1" dirty="0">
                <a:sym typeface="Symbol" pitchFamily="2" charset="2"/>
              </a:rPr>
              <a:t>So, the new Available after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baseline="-25000" dirty="0"/>
              <a:t> </a:t>
            </a:r>
            <a:r>
              <a:rPr lang="en-US" altLang="en-US" dirty="0"/>
              <a:t> is done will be </a:t>
            </a:r>
          </a:p>
          <a:p>
            <a:pPr marL="0" indent="0">
              <a:buNone/>
            </a:pPr>
            <a:r>
              <a:rPr lang="en-US" dirty="0"/>
              <a:t>Available = [ 7 , 5 , 5] +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baseline="-25000" dirty="0"/>
              <a:t> </a:t>
            </a:r>
            <a:r>
              <a:rPr lang="en-US" altLang="en-US" dirty="0"/>
              <a:t> ‘s</a:t>
            </a:r>
            <a:r>
              <a:rPr lang="en-US" dirty="0"/>
              <a:t> Allocation  [ 3 ,0, 2] = [10 , 5 , 7].</a:t>
            </a:r>
          </a:p>
          <a:p>
            <a:pPr marL="0" indent="0"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endParaRPr lang="en-US" altLang="en-US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 </a:t>
            </a:r>
            <a:r>
              <a:rPr lang="en-US" altLang="en-US" i="1" u="sng" dirty="0"/>
              <a:t>Max</a:t>
            </a:r>
            <a:r>
              <a:rPr lang="en-US" altLang="en-US" i="1" dirty="0"/>
              <a:t>	            </a:t>
            </a:r>
            <a:r>
              <a:rPr lang="en-US" altLang="en-US" i="1" u="sng" dirty="0"/>
              <a:t>Need</a:t>
            </a:r>
            <a:r>
              <a:rPr lang="en-US" altLang="en-US" i="1" dirty="0"/>
              <a:t>           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A B C 	        A B C                 A B C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                                                                                                   7 5 5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7 5 3 	   7 4 3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   3 2 2            1 2 2                  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   9 0 2            6 0 0                </a:t>
            </a:r>
            <a:r>
              <a:rPr lang="en-US" altLang="en-US" dirty="0">
                <a:solidFill>
                  <a:srgbClr val="FF0000"/>
                </a:solidFill>
              </a:rPr>
              <a:t>10  5  7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   2 2 2            0 1 1                 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>
              <a:buFont typeface="Monotype Sort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   4 3 3            4 3 1 		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25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1C3C782-A4DC-FE4B-B5BD-16E41D60C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EC3FF3D-9DCA-F345-85E6-BA25D9B0B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1103313"/>
            <a:ext cx="7766050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Check that Request </a:t>
            </a:r>
            <a:r>
              <a:rPr lang="en-US" altLang="en-US">
                <a:sym typeface="Symbol" pitchFamily="2" charset="2"/>
              </a:rPr>
              <a:t> Available (that is, (1,0,2)  (3,3,2)  true</a:t>
            </a:r>
            <a:endParaRPr lang="en-US" altLang="en-US" i="1">
              <a:sym typeface="Symbol" pitchFamily="2" charset="2"/>
            </a:endParaRP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Need</a:t>
            </a:r>
            <a:r>
              <a:rPr lang="en-US" altLang="en-US" i="1"/>
              <a:t>	   </a:t>
            </a:r>
            <a:r>
              <a:rPr lang="en-US" altLang="en-US" i="1" u="sng"/>
              <a:t>Available</a:t>
            </a:r>
            <a:endParaRPr lang="en-US" altLang="en-US" i="1"/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/>
              <a:t>			A B C	A B C	 A B C 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1 0 	7 4 3 	2 3 0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      3 0 2             0 2 0 	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3 0 2 	 6 0 0 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2 1 1 	0 1 1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 	 4 3 1 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Executing safety algorithm shows that sequence &lt;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(3,3,0) by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/>
              <a:t>Can request for (0,2,0) by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be granted?</a:t>
            </a:r>
          </a:p>
          <a:p>
            <a:pPr>
              <a:buFont typeface="Monotype Sort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AF043ED-C973-7E49-AE2B-12C5BAE8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System Model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C6B8F09-F363-CA45-8082-7156611DD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388" y="1158875"/>
            <a:ext cx="7351712" cy="4483100"/>
          </a:xfrm>
        </p:spPr>
        <p:txBody>
          <a:bodyPr/>
          <a:lstStyle/>
          <a:p>
            <a:r>
              <a:rPr lang="en-US" altLang="en-US"/>
              <a:t>System consists of resources</a:t>
            </a:r>
          </a:p>
          <a:p>
            <a:r>
              <a:rPr lang="en-US" altLang="en-US"/>
              <a:t>Resource types </a:t>
            </a:r>
            <a:r>
              <a:rPr lang="en-US" altLang="en-US" i="1"/>
              <a:t>R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, . . ., </a:t>
            </a:r>
            <a:r>
              <a:rPr lang="en-US" altLang="en-US" i="1"/>
              <a:t>R</a:t>
            </a:r>
            <a:r>
              <a:rPr lang="en-US" altLang="en-US" baseline="-25000"/>
              <a:t>m</a:t>
            </a:r>
          </a:p>
          <a:p>
            <a:pPr lvl="2">
              <a:buFont typeface="Webdings" pitchFamily="2" charset="2"/>
              <a:buNone/>
            </a:pPr>
            <a:r>
              <a:rPr lang="en-US" altLang="en-US" i="1"/>
              <a:t>CPU cycles, memory space, I/O devices</a:t>
            </a:r>
          </a:p>
          <a:p>
            <a:r>
              <a:rPr lang="en-US" altLang="en-US"/>
              <a:t>Each resource type </a:t>
            </a:r>
            <a:r>
              <a:rPr lang="en-US" altLang="en-US" i="1"/>
              <a:t>R</a:t>
            </a:r>
            <a:r>
              <a:rPr lang="en-US" altLang="en-US" baseline="-25000"/>
              <a:t>i</a:t>
            </a:r>
            <a:r>
              <a:rPr lang="en-US" altLang="en-US"/>
              <a:t> has </a:t>
            </a:r>
            <a:r>
              <a:rPr lang="en-US" altLang="en-US" i="1"/>
              <a:t>W</a:t>
            </a:r>
            <a:r>
              <a:rPr lang="en-US" altLang="en-US" baseline="-25000"/>
              <a:t>i</a:t>
            </a:r>
            <a:r>
              <a:rPr lang="en-US" altLang="en-US"/>
              <a:t> instances.</a:t>
            </a:r>
          </a:p>
          <a:p>
            <a:r>
              <a:rPr lang="en-US" altLang="en-US"/>
              <a:t>Each process utilizes a resource as follows:</a:t>
            </a:r>
          </a:p>
          <a:p>
            <a:pPr lvl="1"/>
            <a:r>
              <a:rPr lang="en-US" altLang="en-US" b="1"/>
              <a:t>request </a:t>
            </a:r>
          </a:p>
          <a:p>
            <a:pPr lvl="1"/>
            <a:r>
              <a:rPr lang="en-US" altLang="en-US" b="1"/>
              <a:t>use </a:t>
            </a:r>
          </a:p>
          <a:p>
            <a:pPr lvl="1"/>
            <a:r>
              <a:rPr lang="en-US" altLang="en-US" b="1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908AF5C-6BDB-0845-80EF-C32AA10FB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198438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Detection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9C24049-9921-4646-969C-5F1ABA3A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233488"/>
            <a:ext cx="7391400" cy="4530725"/>
          </a:xfrm>
        </p:spPr>
        <p:txBody>
          <a:bodyPr/>
          <a:lstStyle/>
          <a:p>
            <a:r>
              <a:rPr lang="en-US" altLang="en-US"/>
              <a:t>Allow system to enter deadlock state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Detection algorithm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Recovery scheme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D226A47-F60B-AD40-A64C-D19FE03FD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-141288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sz="2800"/>
              <a:t>Single Instance of Each Resource Type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EA5CC51-CA9D-9946-BC44-43D242488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/>
              <a:t>Maintain </a:t>
            </a:r>
            <a:r>
              <a:rPr lang="en-US" altLang="en-US" b="1">
                <a:solidFill>
                  <a:srgbClr val="3366FF"/>
                </a:solidFill>
              </a:rPr>
              <a:t>wait-for </a:t>
            </a:r>
            <a:r>
              <a:rPr lang="en-US" altLang="en-US"/>
              <a:t>graph</a:t>
            </a:r>
          </a:p>
          <a:p>
            <a:pPr lvl="1"/>
            <a:r>
              <a:rPr lang="en-US" altLang="en-US"/>
              <a:t>Nodes are processes</a:t>
            </a:r>
          </a:p>
          <a:p>
            <a:pPr lvl="1"/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itchFamily="2" charset="2"/>
              </a:rPr>
              <a:t> </a:t>
            </a:r>
            <a:r>
              <a:rPr lang="en-US" altLang="en-US" b="1" i="1">
                <a:sym typeface="Symbol" pitchFamily="2" charset="2"/>
              </a:rPr>
              <a:t>P</a:t>
            </a:r>
            <a:r>
              <a:rPr lang="en-US" altLang="en-US" b="1" i="1" baseline="-25000">
                <a:sym typeface="Symbol" pitchFamily="2" charset="2"/>
              </a:rPr>
              <a:t>j   </a:t>
            </a:r>
            <a:r>
              <a:rPr lang="en-US" altLang="en-US">
                <a:sym typeface="Symbol" pitchFamily="2" charset="2"/>
              </a:rPr>
              <a:t>if </a:t>
            </a:r>
            <a:r>
              <a:rPr lang="en-US" altLang="en-US" b="1" i="1">
                <a:sym typeface="Symbol" pitchFamily="2" charset="2"/>
              </a:rPr>
              <a:t>P</a:t>
            </a:r>
            <a:r>
              <a:rPr lang="en-US" altLang="en-US" b="1" i="1" baseline="-25000">
                <a:sym typeface="Symbol" pitchFamily="2" charset="2"/>
              </a:rPr>
              <a:t>i</a:t>
            </a:r>
            <a:r>
              <a:rPr lang="en-US" altLang="en-US" i="1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is waiting for</a:t>
            </a:r>
            <a:r>
              <a:rPr lang="en-US" altLang="en-US" i="1">
                <a:sym typeface="Symbol" pitchFamily="2" charset="2"/>
              </a:rPr>
              <a:t> </a:t>
            </a:r>
            <a:r>
              <a:rPr lang="en-US" altLang="en-US" b="1" i="1">
                <a:sym typeface="Symbol" pitchFamily="2" charset="2"/>
              </a:rPr>
              <a:t>P</a:t>
            </a:r>
            <a:r>
              <a:rPr lang="en-US" altLang="en-US" b="1" i="1" baseline="-25000">
                <a:sym typeface="Symbol" pitchFamily="2" charset="2"/>
              </a:rPr>
              <a:t>j</a:t>
            </a:r>
            <a:br>
              <a:rPr lang="en-US" altLang="en-US" b="1" i="1">
                <a:sym typeface="Symbol" pitchFamily="2" charset="2"/>
              </a:rPr>
            </a:br>
            <a:endParaRPr lang="en-US" altLang="en-US" b="1" i="1">
              <a:sym typeface="Symbol" pitchFamily="2" charset="2"/>
            </a:endParaRPr>
          </a:p>
          <a:p>
            <a:r>
              <a:rPr lang="en-US" altLang="en-US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  <a:p>
            <a:r>
              <a:rPr lang="en-US" altLang="en-US"/>
              <a:t>An algorithm to detect a cycle in a graph requires an order of</a:t>
            </a:r>
            <a:r>
              <a:rPr lang="en-US" altLang="en-US" i="1"/>
              <a:t> </a:t>
            </a:r>
            <a:r>
              <a:rPr lang="en-US" altLang="en-US" b="1" i="1"/>
              <a:t>n</a:t>
            </a:r>
            <a:r>
              <a:rPr lang="en-US" altLang="en-US" b="1" baseline="30000"/>
              <a:t>2</a:t>
            </a:r>
            <a:r>
              <a:rPr lang="en-US" altLang="en-US" b="1"/>
              <a:t> </a:t>
            </a:r>
            <a:r>
              <a:rPr lang="en-US" altLang="en-US"/>
              <a:t>operations, where </a:t>
            </a:r>
            <a:r>
              <a:rPr lang="en-US" altLang="en-US" b="1" i="1"/>
              <a:t>n</a:t>
            </a:r>
            <a:r>
              <a:rPr lang="en-US" altLang="en-US"/>
              <a:t> is the number of vertices in the graph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16CF9AB-18FB-5142-A14A-516FFD5B8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663" y="266700"/>
            <a:ext cx="7751762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Resource-Allocation Graph and  Wait-for Graph</a:t>
            </a: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6E438CFF-40B5-734E-BC9B-14519A215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2" charset="0"/>
              </a:rPr>
              <a:t>Resource-Allocation Graph</a:t>
            </a: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7AC615F5-72D3-0D42-B1DA-B5AC49E8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2" charset="0"/>
              </a:rPr>
              <a:t>Corresponding wait-for graph</a:t>
            </a:r>
          </a:p>
        </p:txBody>
      </p:sp>
      <p:pic>
        <p:nvPicPr>
          <p:cNvPr id="38917" name="Picture 6" descr="7">
            <a:extLst>
              <a:ext uri="{FF2B5EF4-FFF2-40B4-BE49-F238E27FC236}">
                <a16:creationId xmlns:a16="http://schemas.microsoft.com/office/drawing/2014/main" id="{F83166CE-0BFE-ED42-A73B-F4575E3D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257300"/>
            <a:ext cx="593725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31A5877-A1F2-AE47-BFDC-8A16B2343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61925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/>
              <a:t>Several Instances of a Resource Type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81A78FC-2FBF-0547-A12D-0537442A4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015163" cy="3851275"/>
          </a:xfrm>
        </p:spPr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Available</a:t>
            </a:r>
            <a:r>
              <a:rPr lang="en-US" altLang="en-US" i="1"/>
              <a:t>:</a:t>
            </a:r>
            <a:r>
              <a:rPr lang="en-US" altLang="en-US"/>
              <a:t>  A vector of length </a:t>
            </a:r>
            <a:r>
              <a:rPr lang="en-US" altLang="en-US" b="1" i="1"/>
              <a:t>m</a:t>
            </a:r>
            <a:r>
              <a:rPr lang="en-US" altLang="en-US"/>
              <a:t> indicates the number of available resources of each type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Allocation</a:t>
            </a:r>
            <a:r>
              <a:rPr lang="en-US" altLang="en-US" i="1"/>
              <a:t>:</a:t>
            </a:r>
            <a:r>
              <a:rPr lang="en-US" altLang="en-US"/>
              <a:t>  An </a:t>
            </a:r>
            <a:r>
              <a:rPr lang="en-US" altLang="en-US" b="1" i="1"/>
              <a:t>n </a:t>
            </a:r>
            <a:r>
              <a:rPr lang="en-US" altLang="en-US" b="1"/>
              <a:t>x</a:t>
            </a:r>
            <a:r>
              <a:rPr lang="en-US" altLang="en-US" b="1" i="1"/>
              <a:t> m</a:t>
            </a:r>
            <a:r>
              <a:rPr lang="en-US" altLang="en-US" b="1"/>
              <a:t> </a:t>
            </a:r>
            <a:r>
              <a:rPr lang="en-US" altLang="en-US"/>
              <a:t>matrix defines the number of resources of each type currently allocated to each process</a:t>
            </a:r>
          </a:p>
          <a:p>
            <a:r>
              <a:rPr lang="en-US" altLang="en-US" b="1">
                <a:solidFill>
                  <a:srgbClr val="000000"/>
                </a:solidFill>
              </a:rPr>
              <a:t>Request</a:t>
            </a:r>
            <a:r>
              <a:rPr lang="en-US" altLang="en-US" i="1"/>
              <a:t>:</a:t>
            </a:r>
            <a:r>
              <a:rPr lang="en-US" altLang="en-US"/>
              <a:t>  An </a:t>
            </a:r>
            <a:r>
              <a:rPr lang="en-US" altLang="en-US" b="1" i="1"/>
              <a:t>n </a:t>
            </a:r>
            <a:r>
              <a:rPr lang="en-US" altLang="en-US" b="1"/>
              <a:t>x</a:t>
            </a:r>
            <a:r>
              <a:rPr lang="en-US" altLang="en-US" b="1" i="1"/>
              <a:t> m</a:t>
            </a:r>
            <a:r>
              <a:rPr lang="en-US" altLang="en-US" b="1"/>
              <a:t> </a:t>
            </a:r>
            <a:r>
              <a:rPr lang="en-US" altLang="en-US"/>
              <a:t>matrix indicates the current request  of each process.  If </a:t>
            </a:r>
            <a:r>
              <a:rPr lang="en-US" altLang="en-US" b="1" i="1"/>
              <a:t>Request 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][</a:t>
            </a:r>
            <a:r>
              <a:rPr lang="en-US" altLang="en-US" b="1" i="1"/>
              <a:t>j</a:t>
            </a:r>
            <a:r>
              <a:rPr lang="en-US" altLang="en-US" b="1"/>
              <a:t>] = </a:t>
            </a:r>
            <a:r>
              <a:rPr lang="en-US" altLang="en-US" b="1" i="1"/>
              <a:t>k</a:t>
            </a:r>
            <a:r>
              <a:rPr lang="en-US" altLang="en-US"/>
              <a:t>, then process</a:t>
            </a:r>
            <a:r>
              <a:rPr lang="en-US" altLang="en-US" i="1"/>
              <a:t> </a:t>
            </a:r>
            <a:r>
              <a:rPr lang="en-US" altLang="en-US" b="1" i="1"/>
              <a:t>P</a:t>
            </a:r>
            <a:r>
              <a:rPr lang="en-US" altLang="en-US" b="1" i="1" baseline="-25000"/>
              <a:t>i</a:t>
            </a:r>
            <a:r>
              <a:rPr lang="en-US" altLang="en-US"/>
              <a:t> is requesting</a:t>
            </a:r>
            <a:r>
              <a:rPr lang="en-US" altLang="en-US" i="1"/>
              <a:t> </a:t>
            </a:r>
            <a:r>
              <a:rPr lang="en-US" altLang="en-US" b="1" i="1"/>
              <a:t>k</a:t>
            </a:r>
            <a:r>
              <a:rPr lang="en-US" altLang="en-US"/>
              <a:t> more instances of resource type </a:t>
            </a:r>
            <a:r>
              <a:rPr lang="en-US" altLang="en-US" b="1" i="1"/>
              <a:t>R</a:t>
            </a:r>
            <a:r>
              <a:rPr lang="en-US" altLang="en-US" b="1" i="1" baseline="-25000"/>
              <a:t>j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31A0A24-D374-D348-A1A8-275F73B72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152400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/>
              <a:t>Detection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11876ED-0E68-EE42-B899-3DC0A8DDA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1.	Let </a:t>
            </a:r>
            <a:r>
              <a:rPr lang="en-US" altLang="en-US" b="1" i="1"/>
              <a:t>Work</a:t>
            </a:r>
            <a:r>
              <a:rPr lang="en-US" altLang="en-US"/>
              <a:t> and </a:t>
            </a:r>
            <a:r>
              <a:rPr lang="en-US" altLang="en-US" b="1" i="1"/>
              <a:t>Finish</a:t>
            </a:r>
            <a:r>
              <a:rPr lang="en-US" altLang="en-US"/>
              <a:t> be vectors of length </a:t>
            </a:r>
            <a:r>
              <a:rPr lang="en-US" altLang="en-US" b="1" i="1"/>
              <a:t>m</a:t>
            </a:r>
            <a:r>
              <a:rPr lang="en-US" altLang="en-US"/>
              <a:t> and </a:t>
            </a:r>
            <a:r>
              <a:rPr lang="en-US" altLang="en-US" b="1" i="1"/>
              <a:t>n</a:t>
            </a:r>
            <a:r>
              <a:rPr lang="en-US" altLang="en-US"/>
              <a:t>, respectively Initialize:</a:t>
            </a:r>
          </a:p>
          <a:p>
            <a:pPr marL="850900" lvl="1" indent="-393700">
              <a:buFont typeface="Monotype Sorts" pitchFamily="2" charset="2"/>
              <a:buNone/>
            </a:pPr>
            <a:r>
              <a:rPr lang="en-US" altLang="en-US"/>
              <a:t>(a) 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Available</a:t>
            </a:r>
            <a:endParaRPr lang="en-US" altLang="en-US" b="1"/>
          </a:p>
          <a:p>
            <a:pPr marL="850900" lvl="1" indent="-393700">
              <a:buFont typeface="Monotype Sorts" pitchFamily="2" charset="2"/>
              <a:buNone/>
            </a:pPr>
            <a:r>
              <a:rPr lang="en-US" altLang="en-US"/>
              <a:t>(b)	For </a:t>
            </a:r>
            <a:r>
              <a:rPr lang="en-US" altLang="en-US" b="1" i="1"/>
              <a:t>i</a:t>
            </a:r>
            <a:r>
              <a:rPr lang="en-US" altLang="en-US" b="1"/>
              <a:t> = 1,2, …,</a:t>
            </a:r>
            <a:r>
              <a:rPr lang="en-US" altLang="en-US" b="1" i="1"/>
              <a:t> n</a:t>
            </a:r>
            <a:r>
              <a:rPr lang="en-US" altLang="en-US"/>
              <a:t>, if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itchFamily="2" charset="2"/>
              </a:rPr>
              <a:t> 0</a:t>
            </a:r>
            <a:r>
              <a:rPr lang="en-US" altLang="en-US">
                <a:sym typeface="Symbol" pitchFamily="2" charset="2"/>
              </a:rPr>
              <a:t>, then </a:t>
            </a:r>
            <a:br>
              <a:rPr lang="en-US" altLang="en-US">
                <a:sym typeface="Symbol" pitchFamily="2" charset="2"/>
              </a:rPr>
            </a:br>
            <a:r>
              <a:rPr lang="en-US" altLang="en-US" b="1" i="1">
                <a:sym typeface="Symbol" pitchFamily="2" charset="2"/>
              </a:rPr>
              <a:t>Finish</a:t>
            </a:r>
            <a:r>
              <a:rPr lang="en-US" altLang="en-US" b="1">
                <a:sym typeface="Symbol" pitchFamily="2" charset="2"/>
              </a:rPr>
              <a:t>[i] </a:t>
            </a:r>
            <a:r>
              <a:rPr lang="en-US" altLang="en-US" b="1" i="1">
                <a:sym typeface="Symbol" pitchFamily="2" charset="2"/>
              </a:rPr>
              <a:t>= false</a:t>
            </a:r>
            <a:r>
              <a:rPr lang="en-US" altLang="en-US">
                <a:sym typeface="Symbol" pitchFamily="2" charset="2"/>
              </a:rPr>
              <a:t>; otherwise, </a:t>
            </a:r>
            <a:r>
              <a:rPr lang="en-US" altLang="en-US" b="1" i="1">
                <a:sym typeface="Symbol" pitchFamily="2" charset="2"/>
              </a:rPr>
              <a:t>Finish</a:t>
            </a:r>
            <a:r>
              <a:rPr lang="en-US" altLang="en-US" b="1">
                <a:sym typeface="Symbol" pitchFamily="2" charset="2"/>
              </a:rPr>
              <a:t>[i] = </a:t>
            </a:r>
            <a:r>
              <a:rPr lang="en-US" altLang="en-US" b="1" i="1">
                <a:sym typeface="Symbol" pitchFamily="2" charset="2"/>
              </a:rPr>
              <a:t>true</a:t>
            </a:r>
          </a:p>
          <a:p>
            <a:pPr marL="850900" lvl="1" indent="-393700">
              <a:buFont typeface="Monotype Sorts" pitchFamily="2" charset="2"/>
              <a:buNone/>
            </a:pPr>
            <a:endParaRPr lang="en-US" altLang="en-US">
              <a:sym typeface="Symbol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en-US"/>
              <a:t>2.	Find an index </a:t>
            </a:r>
            <a:r>
              <a:rPr lang="en-US" altLang="en-US" b="1" i="1"/>
              <a:t>i</a:t>
            </a:r>
            <a:r>
              <a:rPr lang="en-US" altLang="en-US" i="1"/>
              <a:t> </a:t>
            </a:r>
            <a:r>
              <a:rPr lang="en-US" altLang="en-US"/>
              <a:t>such that both:</a:t>
            </a:r>
          </a:p>
          <a:p>
            <a:pPr marL="850900" lvl="1" indent="-393700">
              <a:buFont typeface="Monotype Sorts" pitchFamily="2" charset="2"/>
              <a:buNone/>
            </a:pPr>
            <a:r>
              <a:rPr lang="en-US" altLang="en-US"/>
              <a:t>(a)	</a:t>
            </a: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== </a:t>
            </a:r>
            <a:r>
              <a:rPr lang="en-US" altLang="en-US" b="1" i="1"/>
              <a:t>false</a:t>
            </a:r>
            <a:endParaRPr lang="en-US" altLang="en-US" b="1"/>
          </a:p>
          <a:p>
            <a:pPr marL="850900" lvl="1" indent="-393700">
              <a:buFont typeface="Monotype Sorts" pitchFamily="2" charset="2"/>
              <a:buNone/>
            </a:pPr>
            <a:r>
              <a:rPr lang="en-US" altLang="en-US"/>
              <a:t>(b)	</a:t>
            </a:r>
            <a:r>
              <a:rPr lang="en-US" altLang="en-US" b="1" i="1"/>
              <a:t>Request</a:t>
            </a:r>
            <a:r>
              <a:rPr lang="en-US" altLang="en-US" b="1" i="1" baseline="-25000"/>
              <a:t>i</a:t>
            </a:r>
            <a:r>
              <a:rPr lang="en-US" altLang="en-US" b="1"/>
              <a:t> </a:t>
            </a:r>
            <a:r>
              <a:rPr lang="en-US" altLang="en-US" b="1">
                <a:sym typeface="Symbol" pitchFamily="2" charset="2"/>
              </a:rPr>
              <a:t> </a:t>
            </a:r>
            <a:r>
              <a:rPr lang="en-US" altLang="en-US" b="1" i="1">
                <a:sym typeface="Symbol" pitchFamily="2" charset="2"/>
              </a:rPr>
              <a:t>Work</a:t>
            </a:r>
            <a:br>
              <a:rPr lang="en-US" altLang="en-US" b="1" i="1">
                <a:sym typeface="Symbol" pitchFamily="2" charset="2"/>
              </a:rPr>
            </a:br>
            <a:endParaRPr lang="en-US" altLang="en-US" b="1">
              <a:sym typeface="Symbol" pitchFamily="2" charset="2"/>
            </a:endParaRPr>
          </a:p>
          <a:p>
            <a:pPr marL="850900" lvl="1" indent="-393700">
              <a:buFont typeface="Monotype Sorts" pitchFamily="2" charset="2"/>
              <a:buNone/>
            </a:pPr>
            <a:r>
              <a:rPr lang="en-US" altLang="en-US">
                <a:sym typeface="Symbol" pitchFamily="2" charset="2"/>
              </a:rPr>
              <a:t>If no such </a:t>
            </a:r>
            <a:r>
              <a:rPr lang="en-US" altLang="en-US" b="1" i="1">
                <a:sym typeface="Symbol" pitchFamily="2" charset="2"/>
              </a:rPr>
              <a:t>i</a:t>
            </a:r>
            <a:r>
              <a:rPr lang="en-US" altLang="en-US" b="1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exists, go to step 4</a:t>
            </a:r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16845D1-5D2E-194A-B12D-46D549C65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/>
              <a:t>Detection Algorithm (Cont.)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242A02C-D681-5E4C-915F-755AE73C5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2971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3.	</a:t>
            </a:r>
            <a:r>
              <a:rPr lang="en-US" altLang="en-US" b="1" i="1"/>
              <a:t>Work</a:t>
            </a:r>
            <a:r>
              <a:rPr lang="en-US" altLang="en-US" b="1"/>
              <a:t> = </a:t>
            </a:r>
            <a:r>
              <a:rPr lang="en-US" altLang="en-US" b="1" i="1"/>
              <a:t>Work</a:t>
            </a:r>
            <a:r>
              <a:rPr lang="en-US" altLang="en-US" b="1"/>
              <a:t> + </a:t>
            </a:r>
            <a:r>
              <a:rPr lang="en-US" altLang="en-US" b="1" i="1"/>
              <a:t>Allocation</a:t>
            </a:r>
            <a:r>
              <a:rPr lang="en-US" altLang="en-US" b="1" i="1" baseline="-25000"/>
              <a:t>i</a:t>
            </a:r>
            <a:br>
              <a:rPr lang="en-US" altLang="en-US" b="1"/>
            </a:br>
            <a:r>
              <a:rPr lang="en-US" altLang="en-US" b="1" i="1"/>
              <a:t>Finish</a:t>
            </a:r>
            <a:r>
              <a:rPr lang="en-US" altLang="en-US" b="1"/>
              <a:t>[</a:t>
            </a:r>
            <a:r>
              <a:rPr lang="en-US" altLang="en-US" b="1" i="1"/>
              <a:t>i</a:t>
            </a:r>
            <a:r>
              <a:rPr lang="en-US" altLang="en-US" b="1"/>
              <a:t>] = </a:t>
            </a:r>
            <a:r>
              <a:rPr lang="en-US" altLang="en-US" b="1" i="1"/>
              <a:t>true</a:t>
            </a:r>
            <a:br>
              <a:rPr lang="en-US" altLang="en-US" b="1"/>
            </a:br>
            <a:r>
              <a:rPr lang="en-US" altLang="en-US"/>
              <a:t>go to step 2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/>
              <a:t>4.	If </a:t>
            </a:r>
            <a:r>
              <a:rPr lang="en-US" altLang="en-US" b="1" i="1"/>
              <a:t>Finish[i] == false</a:t>
            </a:r>
            <a:r>
              <a:rPr lang="en-US" altLang="en-US"/>
              <a:t>, for some </a:t>
            </a:r>
            <a:r>
              <a:rPr lang="en-US" altLang="en-US" b="1" i="1"/>
              <a:t>i</a:t>
            </a:r>
            <a:r>
              <a:rPr lang="en-US" altLang="en-US"/>
              <a:t>, 1 </a:t>
            </a:r>
            <a:r>
              <a:rPr lang="en-US" altLang="en-US">
                <a:sym typeface="Symbol" pitchFamily="2" charset="2"/>
              </a:rPr>
              <a:t> </a:t>
            </a:r>
            <a:r>
              <a:rPr lang="en-US" altLang="en-US" b="1" i="1">
                <a:sym typeface="Symbol" pitchFamily="2" charset="2"/>
              </a:rPr>
              <a:t>i</a:t>
            </a:r>
            <a:r>
              <a:rPr lang="en-US" altLang="en-US">
                <a:sym typeface="Symbol" pitchFamily="2" charset="2"/>
              </a:rPr>
              <a:t>   </a:t>
            </a:r>
            <a:r>
              <a:rPr lang="en-US" altLang="en-US" b="1" i="1">
                <a:sym typeface="Symbol" pitchFamily="2" charset="2"/>
              </a:rPr>
              <a:t>n</a:t>
            </a:r>
            <a:r>
              <a:rPr lang="en-US" altLang="en-US">
                <a:sym typeface="Symbol" pitchFamily="2" charset="2"/>
              </a:rPr>
              <a:t>, then the system is in deadlock state. Moreover, if </a:t>
            </a:r>
            <a:r>
              <a:rPr lang="en-US" altLang="en-US" b="1" i="1">
                <a:sym typeface="Symbol" pitchFamily="2" charset="2"/>
              </a:rPr>
              <a:t>Finish</a:t>
            </a:r>
            <a:r>
              <a:rPr lang="en-US" altLang="en-US" b="1">
                <a:sym typeface="Symbol" pitchFamily="2" charset="2"/>
              </a:rPr>
              <a:t>[</a:t>
            </a:r>
            <a:r>
              <a:rPr lang="en-US" altLang="en-US" b="1" i="1">
                <a:sym typeface="Symbol" pitchFamily="2" charset="2"/>
              </a:rPr>
              <a:t>i</a:t>
            </a:r>
            <a:r>
              <a:rPr lang="en-US" altLang="en-US" b="1">
                <a:sym typeface="Symbol" pitchFamily="2" charset="2"/>
              </a:rPr>
              <a:t>] == </a:t>
            </a:r>
            <a:r>
              <a:rPr lang="en-US" altLang="en-US" b="1" i="1">
                <a:sym typeface="Symbol" pitchFamily="2" charset="2"/>
              </a:rPr>
              <a:t>false</a:t>
            </a:r>
            <a:r>
              <a:rPr lang="en-US" altLang="en-US">
                <a:sym typeface="Symbol" pitchFamily="2" charset="2"/>
              </a:rPr>
              <a:t>, then </a:t>
            </a:r>
            <a:r>
              <a:rPr lang="en-US" altLang="en-US" b="1" i="1">
                <a:sym typeface="Symbol" pitchFamily="2" charset="2"/>
              </a:rPr>
              <a:t>P</a:t>
            </a:r>
            <a:r>
              <a:rPr lang="en-US" altLang="en-US" b="1" i="1" baseline="-25000">
                <a:sym typeface="Symbol" pitchFamily="2" charset="2"/>
              </a:rPr>
              <a:t>i</a:t>
            </a:r>
            <a:r>
              <a:rPr lang="en-US" altLang="en-US">
                <a:sym typeface="Symbol" pitchFamily="2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>
                <a:sym typeface="Symbol" pitchFamily="2" charset="2"/>
              </a:rPr>
              <a:t>	</a:t>
            </a:r>
            <a:endParaRPr lang="en-US" altLang="en-US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3F7D9BA7-AE74-5243-8F46-1F8899D0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824288"/>
            <a:ext cx="76946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66"/>
                </a:solidFill>
                <a:latin typeface="Helvetica" pitchFamily="2" charset="0"/>
                <a:sym typeface="Symbol" pitchFamily="2" charset="2"/>
              </a:rPr>
              <a:t>Algorithm requires an order of O(</a:t>
            </a:r>
            <a:r>
              <a:rPr lang="en-US" altLang="en-US" b="1" i="1">
                <a:solidFill>
                  <a:srgbClr val="FF0066"/>
                </a:solidFill>
                <a:latin typeface="Helvetica" pitchFamily="2" charset="0"/>
                <a:sym typeface="Symbol" pitchFamily="2" charset="2"/>
              </a:rPr>
              <a:t>m </a:t>
            </a:r>
            <a:r>
              <a:rPr lang="en-US" altLang="en-US" b="1">
                <a:solidFill>
                  <a:srgbClr val="FF0066"/>
                </a:solidFill>
                <a:latin typeface="Helvetica" pitchFamily="2" charset="0"/>
                <a:sym typeface="Symbol" pitchFamily="2" charset="2"/>
              </a:rPr>
              <a:t>x</a:t>
            </a:r>
            <a:r>
              <a:rPr lang="en-US" altLang="en-US" b="1" i="1">
                <a:solidFill>
                  <a:srgbClr val="FF0066"/>
                </a:solidFill>
                <a:latin typeface="Helvetica" pitchFamily="2" charset="0"/>
                <a:sym typeface="Symbol" pitchFamily="2" charset="2"/>
              </a:rPr>
              <a:t> n</a:t>
            </a:r>
            <a:r>
              <a:rPr lang="en-US" altLang="en-US" b="1" baseline="30000">
                <a:solidFill>
                  <a:srgbClr val="FF0066"/>
                </a:solidFill>
                <a:latin typeface="Helvetica" pitchFamily="2" charset="0"/>
                <a:sym typeface="Symbol" pitchFamily="2" charset="2"/>
              </a:rPr>
              <a:t>2</a:t>
            </a:r>
            <a:r>
              <a:rPr lang="en-US" altLang="en-US" b="1">
                <a:solidFill>
                  <a:srgbClr val="FF0066"/>
                </a:solidFill>
                <a:latin typeface="Helvetica" pitchFamily="2" charset="0"/>
                <a:sym typeface="Symbol" pitchFamily="2" charset="2"/>
              </a:rPr>
              <a:t>) operations to detect whether the system is in deadlocked state</a:t>
            </a:r>
            <a:endParaRPr lang="en-US" altLang="en-US">
              <a:solidFill>
                <a:srgbClr val="FF0066"/>
              </a:solidFill>
              <a:latin typeface="Helvetica" pitchFamily="2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0066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EAF5A3A-F2A9-BA47-9003-FE34984CF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of Detection Algorithm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F8306CD-CAA9-AB4E-B939-B98B62B13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Five processes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 through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r>
              <a:rPr lang="en-US" altLang="en-US"/>
              <a:t>;</a:t>
            </a:r>
            <a:r>
              <a:rPr lang="en-US" altLang="en-US" baseline="-25000"/>
              <a:t> </a:t>
            </a:r>
            <a:r>
              <a:rPr lang="en-US" altLang="en-US"/>
              <a:t>three resource types </a:t>
            </a:r>
            <a:br>
              <a:rPr lang="en-US" altLang="en-US"/>
            </a:br>
            <a:r>
              <a:rPr lang="en-US" altLang="en-US"/>
              <a:t>A (7 instances), </a:t>
            </a:r>
            <a:r>
              <a:rPr lang="en-US" altLang="en-US" i="1"/>
              <a:t>B </a:t>
            </a:r>
            <a:r>
              <a:rPr lang="en-US" altLang="en-US"/>
              <a:t>(2 instances), and </a:t>
            </a:r>
            <a:r>
              <a:rPr lang="en-US" altLang="en-US" i="1"/>
              <a:t>C</a:t>
            </a:r>
            <a:r>
              <a:rPr lang="en-US" altLang="en-US"/>
              <a:t> (6 instances)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Snapshot at time </a:t>
            </a:r>
            <a:r>
              <a:rPr lang="en-US" altLang="en-US" b="1" i="1"/>
              <a:t>T</a:t>
            </a:r>
            <a:r>
              <a:rPr lang="en-US" altLang="en-US" b="1" baseline="-25000"/>
              <a:t>0</a:t>
            </a:r>
            <a:r>
              <a:rPr lang="en-US" altLang="en-US"/>
              <a:t>: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 </a:t>
            </a:r>
            <a:r>
              <a:rPr lang="en-US" altLang="en-US" i="1" u="sng"/>
              <a:t>Allocation</a:t>
            </a:r>
            <a:r>
              <a:rPr lang="en-US" altLang="en-US" i="1"/>
              <a:t>	</a:t>
            </a:r>
            <a:r>
              <a:rPr lang="en-US" altLang="en-US" i="1" u="sng"/>
              <a:t>Request</a:t>
            </a:r>
            <a:r>
              <a:rPr lang="en-US" altLang="en-US" i="1"/>
              <a:t>	</a:t>
            </a:r>
            <a:r>
              <a:rPr lang="en-US" altLang="en-US" i="1" u="sng"/>
              <a:t>Available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		</a:t>
            </a:r>
            <a:r>
              <a:rPr lang="en-US" altLang="en-US" i="1"/>
              <a:t>A B C 	  A B C 	A B C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          0 1 0             0 0 0 	0 0 0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1</a:t>
            </a:r>
            <a:r>
              <a:rPr lang="en-US" altLang="en-US"/>
              <a:t>	          	2 0 0 	  2 0 2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2</a:t>
            </a:r>
            <a:r>
              <a:rPr lang="en-US" altLang="en-US"/>
              <a:t>		          3 0 3             0 0 0 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/>
              <a:t>             P</a:t>
            </a:r>
            <a:r>
              <a:rPr lang="en-US" altLang="en-US" baseline="-25000"/>
              <a:t>3</a:t>
            </a:r>
            <a:r>
              <a:rPr lang="en-US" altLang="en-US"/>
              <a:t>		2 1 1 	   1 0 0 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	       </a:t>
            </a:r>
            <a:r>
              <a:rPr lang="en-US" altLang="en-US" i="1"/>
              <a:t>P</a:t>
            </a:r>
            <a:r>
              <a:rPr lang="en-US" altLang="en-US" baseline="-25000"/>
              <a:t>4	</a:t>
            </a:r>
            <a:r>
              <a:rPr lang="en-US" altLang="en-US"/>
              <a:t>	0 0 2 	   0 0 2</a:t>
            </a:r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/>
              <a:t>Sequence &lt;</a:t>
            </a:r>
            <a:r>
              <a:rPr lang="en-US" altLang="en-US" b="1" i="1"/>
              <a:t>P</a:t>
            </a:r>
            <a:r>
              <a:rPr lang="en-US" altLang="en-US" b="1" i="1" baseline="-25000"/>
              <a:t>0</a:t>
            </a:r>
            <a:r>
              <a:rPr lang="en-US" altLang="en-US" b="1" i="1"/>
              <a:t>, P</a:t>
            </a:r>
            <a:r>
              <a:rPr lang="en-US" altLang="en-US" b="1" i="1" baseline="-25000"/>
              <a:t>2</a:t>
            </a:r>
            <a:r>
              <a:rPr lang="en-US" altLang="en-US" b="1" i="1"/>
              <a:t>, P</a:t>
            </a:r>
            <a:r>
              <a:rPr lang="en-US" altLang="en-US" b="1" i="1" baseline="-25000"/>
              <a:t>3</a:t>
            </a:r>
            <a:r>
              <a:rPr lang="en-US" altLang="en-US" b="1" i="1"/>
              <a:t>, P</a:t>
            </a:r>
            <a:r>
              <a:rPr lang="en-US" altLang="en-US" b="1" i="1" baseline="-25000"/>
              <a:t>1</a:t>
            </a:r>
            <a:r>
              <a:rPr lang="en-US" altLang="en-US" b="1" i="1"/>
              <a:t>, P</a:t>
            </a:r>
            <a:r>
              <a:rPr lang="en-US" altLang="en-US" b="1" i="1" baseline="-25000"/>
              <a:t>4</a:t>
            </a:r>
            <a:r>
              <a:rPr lang="en-US" altLang="en-US"/>
              <a:t>&gt; will result in </a:t>
            </a:r>
            <a:r>
              <a:rPr lang="en-US" altLang="en-US" b="1" i="1"/>
              <a:t>Finish[i] = true </a:t>
            </a:r>
            <a:r>
              <a:rPr lang="en-US" altLang="en-US"/>
              <a:t>for all </a:t>
            </a:r>
            <a:r>
              <a:rPr lang="en-US" altLang="en-US" b="1" i="1"/>
              <a:t>i</a:t>
            </a:r>
            <a:endParaRPr lang="en-US" altLang="en-US" b="1"/>
          </a:p>
          <a:p>
            <a:pPr>
              <a:buFont typeface="Monotype Sorts" pitchFamily="2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EBAC7C9-1371-874D-A7E4-D4A843247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 (Cont.)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53CED1-9C89-FE4D-8B8A-D15E44DE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/>
              <a:t> requests an additional instance of type</a:t>
            </a:r>
            <a:r>
              <a:rPr lang="en-US" altLang="en-US" i="1"/>
              <a:t> </a:t>
            </a:r>
            <a:r>
              <a:rPr lang="en-US" altLang="en-US" b="1" i="1"/>
              <a:t>C</a:t>
            </a:r>
            <a:endParaRPr lang="en-US" altLang="en-US" b="1"/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	</a:t>
            </a:r>
            <a:r>
              <a:rPr lang="en-US" altLang="en-US" i="1" u="sng"/>
              <a:t>Request</a:t>
            </a:r>
            <a:endParaRPr lang="en-US" altLang="en-US" i="1"/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i="1"/>
              <a:t>			A B C</a:t>
            </a:r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	0 0 0</a:t>
            </a:r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	2 0 2</a:t>
            </a:r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	0 0 1</a:t>
            </a:r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3</a:t>
            </a:r>
            <a:r>
              <a:rPr lang="en-US" altLang="en-US"/>
              <a:t>	1 0 0 </a:t>
            </a:r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baseline="-25000"/>
              <a:t>4</a:t>
            </a:r>
            <a:r>
              <a:rPr lang="en-US" altLang="en-US"/>
              <a:t>	0 0 2</a:t>
            </a:r>
          </a:p>
          <a:p>
            <a:pPr>
              <a:buFont typeface="Monotype Sorts" pitchFamily="2" charset="2"/>
              <a:buNone/>
              <a:tabLst>
                <a:tab pos="2800350" algn="l"/>
                <a:tab pos="3708400" algn="ctr"/>
              </a:tabLst>
            </a:pPr>
            <a:endParaRPr lang="en-US" altLang="en-US" sz="80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Can reclaim resources held by process </a:t>
            </a:r>
            <a:r>
              <a:rPr lang="en-US" altLang="en-US" b="1" i="1"/>
              <a:t>P</a:t>
            </a:r>
            <a:r>
              <a:rPr lang="en-US" altLang="en-US" b="1" baseline="-25000"/>
              <a:t>0</a:t>
            </a:r>
            <a:r>
              <a:rPr lang="en-US" altLang="en-US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/>
              <a:t>Deadlock exists, consisting of processes </a:t>
            </a:r>
            <a:r>
              <a:rPr lang="en-US" altLang="en-US" b="1" i="1"/>
              <a:t>P</a:t>
            </a:r>
            <a:r>
              <a:rPr lang="en-US" altLang="en-US" b="1" baseline="-25000"/>
              <a:t>1</a:t>
            </a:r>
            <a:r>
              <a:rPr lang="en-US" altLang="en-US" b="1"/>
              <a:t>, </a:t>
            </a:r>
            <a:r>
              <a:rPr lang="en-US" altLang="en-US" b="1" baseline="-25000"/>
              <a:t> </a:t>
            </a:r>
            <a:r>
              <a:rPr lang="en-US" altLang="en-US" b="1" i="1"/>
              <a:t>P</a:t>
            </a:r>
            <a:r>
              <a:rPr lang="en-US" altLang="en-US" b="1" baseline="-25000"/>
              <a:t>2</a:t>
            </a:r>
            <a:r>
              <a:rPr lang="en-US" altLang="en-US" b="1"/>
              <a:t>, </a:t>
            </a:r>
            <a:r>
              <a:rPr lang="en-US" altLang="en-US" b="1" i="1"/>
              <a:t>P</a:t>
            </a:r>
            <a:r>
              <a:rPr lang="en-US" altLang="en-US" b="1" baseline="-25000"/>
              <a:t>3</a:t>
            </a:r>
            <a:r>
              <a:rPr lang="en-US" altLang="en-US"/>
              <a:t>, and </a:t>
            </a:r>
            <a:r>
              <a:rPr lang="en-US" altLang="en-US" b="1" i="1"/>
              <a:t>P</a:t>
            </a:r>
            <a:r>
              <a:rPr lang="en-US" altLang="en-US" b="1" baseline="-25000"/>
              <a:t>4</a:t>
            </a:r>
            <a:endParaRPr lang="en-US" altLang="en-US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41795A0-63E1-3B4B-8398-8A2ECAD94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/>
              <a:t>Detection-Algorithm Usage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A20AD9-49E9-C94D-B9C5-DC22ACFB8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22363"/>
            <a:ext cx="7107238" cy="4530725"/>
          </a:xfrm>
        </p:spPr>
        <p:txBody>
          <a:bodyPr/>
          <a:lstStyle/>
          <a:p>
            <a:r>
              <a:rPr lang="en-US" altLang="en-US"/>
              <a:t>When, and how often, to invoke depends on:</a:t>
            </a:r>
          </a:p>
          <a:p>
            <a:pPr lvl="1"/>
            <a:r>
              <a:rPr lang="en-US" altLang="en-US"/>
              <a:t>How often a deadlock is likely to occur?</a:t>
            </a:r>
          </a:p>
          <a:p>
            <a:pPr lvl="1"/>
            <a:r>
              <a:rPr lang="en-US" altLang="en-US"/>
              <a:t>How many processes will need to be rolled back?</a:t>
            </a:r>
          </a:p>
          <a:p>
            <a:pPr lvl="2"/>
            <a:r>
              <a:rPr lang="en-US" altLang="en-US"/>
              <a:t>one for each disjoint cycle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If detection algorithm is invoked arbitrarily, there may be many cycles in the resource graph and so we would not be able to tell which of the many deadlocked processes </a:t>
            </a:r>
            <a:r>
              <a:rPr lang="ja-JP" altLang="en-US"/>
              <a:t>“</a:t>
            </a:r>
            <a:r>
              <a:rPr lang="en-US" altLang="ja-JP"/>
              <a:t>caused</a:t>
            </a:r>
            <a:r>
              <a:rPr lang="ja-JP" altLang="en-US"/>
              <a:t>”</a:t>
            </a:r>
            <a:r>
              <a:rPr lang="en-US" altLang="ja-JP"/>
              <a:t> the deadlock.</a:t>
            </a:r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B5AB66-7DF8-F14C-B85D-3A1894307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913" y="22860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Process Termination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AE38A24-2001-D443-96BD-588ED9D7F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/>
              <a:t>Abort all deadlocked processes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Abort one process at a time until the deadlock cycle is eliminated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Priority of the process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How long process has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Resources the process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Resources process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How many processes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/>
              <a:t>Is process interactive or batch?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BFAFE2-D520-E943-9154-4775E32B6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82563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Characterization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96BE5F-CAD2-DF4B-9D44-2EB276646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5088" y="1541463"/>
            <a:ext cx="6691312" cy="4668837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Mutual exclusion</a:t>
            </a:r>
            <a:r>
              <a:rPr lang="en-US" altLang="en-US" b="1"/>
              <a:t>:</a:t>
            </a:r>
            <a:r>
              <a:rPr lang="en-US" altLang="en-US"/>
              <a:t>  only one process at a time can use a resource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Hold and wait</a:t>
            </a:r>
            <a:r>
              <a:rPr lang="en-US" altLang="en-US" b="1"/>
              <a:t>:</a:t>
            </a:r>
            <a:r>
              <a:rPr lang="en-US" altLang="en-US"/>
              <a:t>  a process holding at least one resource is waiting to acquire additional resources held by other processes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No preemption</a:t>
            </a:r>
            <a:r>
              <a:rPr lang="en-US" altLang="en-US" b="1"/>
              <a:t>:</a:t>
            </a:r>
            <a:r>
              <a:rPr lang="en-US" altLang="en-US"/>
              <a:t>  a resource can be released only voluntarily by the process holding it, after that process has completed its task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Circular wait</a:t>
            </a:r>
            <a:r>
              <a:rPr lang="en-US" altLang="en-US" b="1"/>
              <a:t>:</a:t>
            </a:r>
            <a:r>
              <a:rPr lang="en-US" altLang="en-US"/>
              <a:t>  there exists a set {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} of waiting processes such that </a:t>
            </a:r>
            <a:r>
              <a:rPr lang="en-US" altLang="en-US" i="1"/>
              <a:t>P</a:t>
            </a:r>
            <a:r>
              <a:rPr lang="en-US" altLang="en-US" baseline="-25000"/>
              <a:t>0 </a:t>
            </a:r>
            <a:r>
              <a:rPr lang="en-US" altLang="en-US"/>
              <a:t>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 baseline="-25000"/>
              <a:t>–1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, and </a:t>
            </a:r>
            <a:r>
              <a:rPr lang="en-US" altLang="en-US" i="1"/>
              <a:t>P</a:t>
            </a:r>
            <a:r>
              <a:rPr lang="en-US" altLang="en-US" baseline="-25000"/>
              <a:t>n</a:t>
            </a:r>
            <a:r>
              <a:rPr lang="en-US" altLang="en-US"/>
              <a:t> is waiting for a resource that is held by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9B815F29-092A-A94F-993D-AB336F04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049338"/>
            <a:ext cx="635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itchFamily="2" charset="0"/>
              </a:rPr>
              <a:t>Deadlock can arise if four conditions hold simultaneously.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8CDE87-8C8F-7849-BEF7-B6EC39C1F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763" y="255588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Recovery from Deadlock:  Resource Preemption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7DD7EC8-AA41-A24A-AC7F-58AB36727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b="1"/>
              <a:t>Selecting a victim </a:t>
            </a:r>
            <a:r>
              <a:rPr lang="en-US" altLang="en-US"/>
              <a:t>– minimize cost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Rollback</a:t>
            </a:r>
            <a:r>
              <a:rPr lang="en-US" altLang="en-US"/>
              <a:t> – return to some safe state, restart process for that state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Starvation</a:t>
            </a:r>
            <a:r>
              <a:rPr lang="en-US" altLang="en-US"/>
              <a:t> –  same process may always be picked as victim, include number of rollback in cost factor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0A7179F-E026-1448-892E-F910810AD6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1D68953-656B-9743-8FBE-33EFEAB2A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82563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/>
              <a:t>Deadlock with Mutex Locks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23FE04B-FC19-F847-AFC8-8E919520E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141413"/>
            <a:ext cx="7742238" cy="5084762"/>
          </a:xfrm>
        </p:spPr>
        <p:txBody>
          <a:bodyPr/>
          <a:lstStyle/>
          <a:p>
            <a:r>
              <a:rPr lang="en-US" altLang="en-US"/>
              <a:t>Deadlocks can occur via system calls, locking, etc.</a:t>
            </a:r>
          </a:p>
          <a:p>
            <a:r>
              <a:rPr lang="en-US" altLang="en-US"/>
              <a:t>See example box in text page 318 for mutex deadlock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57B262-076B-5245-B23C-A4E9E126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166688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CD4E44-AAB9-BF4C-9C5F-F867DF88D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275" y="1557338"/>
            <a:ext cx="6808788" cy="4019550"/>
          </a:xfrm>
        </p:spPr>
        <p:txBody>
          <a:bodyPr/>
          <a:lstStyle/>
          <a:p>
            <a:r>
              <a:rPr lang="en-US" altLang="en-US"/>
              <a:t>V is partitioned into two types:</a:t>
            </a:r>
          </a:p>
          <a:p>
            <a:pPr lvl="1"/>
            <a:r>
              <a:rPr lang="en-US" altLang="en-US" i="1"/>
              <a:t>P</a:t>
            </a:r>
            <a:r>
              <a:rPr lang="en-US" altLang="en-US"/>
              <a:t> = {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}, the set consisting of all the processes in the system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 i="1"/>
              <a:t>R</a:t>
            </a:r>
            <a:r>
              <a:rPr lang="en-US" altLang="en-US"/>
              <a:t> = {</a:t>
            </a:r>
            <a:r>
              <a:rPr lang="en-US" altLang="en-US" i="1"/>
              <a:t>R</a:t>
            </a:r>
            <a:r>
              <a:rPr lang="en-US" altLang="en-US" baseline="-25000"/>
              <a:t>1</a:t>
            </a:r>
            <a:r>
              <a:rPr lang="en-US" altLang="en-US"/>
              <a:t>,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, …, </a:t>
            </a:r>
            <a:r>
              <a:rPr lang="en-US" altLang="en-US" i="1"/>
              <a:t>R</a:t>
            </a:r>
            <a:r>
              <a:rPr lang="en-US" altLang="en-US" i="1" baseline="-25000"/>
              <a:t>m</a:t>
            </a:r>
            <a:r>
              <a:rPr lang="en-US" altLang="en-US"/>
              <a:t>}, the set consisting of all resource types in the system</a:t>
            </a:r>
          </a:p>
          <a:p>
            <a:pPr lvl="1"/>
            <a:endParaRPr lang="en-US" altLang="en-US" sz="900"/>
          </a:p>
          <a:p>
            <a:r>
              <a:rPr lang="en-US" altLang="en-US" b="1">
                <a:solidFill>
                  <a:srgbClr val="3366FF"/>
                </a:solidFill>
              </a:rPr>
              <a:t>request edge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directed edge </a:t>
            </a:r>
            <a:r>
              <a:rPr lang="en-US" altLang="en-US" i="1"/>
              <a:t>P</a:t>
            </a:r>
            <a:r>
              <a:rPr lang="en-US" altLang="en-US" i="1" baseline="-25000"/>
              <a:t>i </a:t>
            </a:r>
            <a:r>
              <a:rPr lang="en-US" altLang="en-US">
                <a:sym typeface="Symbol" pitchFamily="2" charset="2"/>
              </a:rPr>
              <a:t> </a:t>
            </a:r>
            <a:r>
              <a:rPr lang="en-US" altLang="en-US" i="1">
                <a:sym typeface="Symbol" pitchFamily="2" charset="2"/>
              </a:rPr>
              <a:t>R</a:t>
            </a:r>
            <a:r>
              <a:rPr lang="en-US" altLang="en-US" i="1" baseline="-25000">
                <a:sym typeface="Symbol" pitchFamily="2" charset="2"/>
              </a:rPr>
              <a:t>j</a:t>
            </a:r>
          </a:p>
          <a:p>
            <a:endParaRPr lang="en-US" altLang="en-US" sz="800" i="1" baseline="-25000">
              <a:sym typeface="Symbol" pitchFamily="2" charset="2"/>
            </a:endParaRPr>
          </a:p>
          <a:p>
            <a:r>
              <a:rPr lang="en-US" altLang="en-US" b="1">
                <a:solidFill>
                  <a:srgbClr val="3366FF"/>
                </a:solidFill>
                <a:sym typeface="Symbol" pitchFamily="2" charset="2"/>
              </a:rPr>
              <a:t>assignment edge</a:t>
            </a:r>
            <a:r>
              <a:rPr lang="en-US" altLang="en-US">
                <a:solidFill>
                  <a:srgbClr val="3366FF"/>
                </a:solidFill>
                <a:sym typeface="Symbol" pitchFamily="2" charset="2"/>
              </a:rPr>
              <a:t> </a:t>
            </a:r>
            <a:r>
              <a:rPr lang="en-US" altLang="en-US"/>
              <a:t>– directed edge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r>
              <a:rPr lang="en-US" altLang="en-US" i="1"/>
              <a:t> </a:t>
            </a:r>
            <a:r>
              <a:rPr lang="en-US" altLang="en-US">
                <a:sym typeface="Symbol" pitchFamily="2" charset="2"/>
              </a:rPr>
              <a:t> </a:t>
            </a:r>
            <a:r>
              <a:rPr lang="en-US" altLang="en-US" i="1">
                <a:sym typeface="Symbol" pitchFamily="2" charset="2"/>
              </a:rPr>
              <a:t>P</a:t>
            </a:r>
            <a:r>
              <a:rPr lang="en-US" altLang="en-US" i="1" baseline="-25000">
                <a:sym typeface="Symbol" pitchFamily="2" charset="2"/>
              </a:rPr>
              <a:t>i</a:t>
            </a:r>
            <a:endParaRPr lang="en-US" altLang="en-US">
              <a:sym typeface="Symbol" pitchFamily="2" charset="2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17FFB91D-C5F5-1B4A-A192-6B1230BE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035050"/>
            <a:ext cx="469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latin typeface="Helvetica" pitchFamily="2" charset="0"/>
              </a:rPr>
              <a:t>A set of vertices </a:t>
            </a:r>
            <a:r>
              <a:rPr lang="en-US" altLang="en-US" sz="2000" i="1">
                <a:latin typeface="Helvetica" pitchFamily="2" charset="0"/>
              </a:rPr>
              <a:t>V</a:t>
            </a:r>
            <a:r>
              <a:rPr lang="en-US" altLang="en-US" sz="2000">
                <a:latin typeface="Helvetica" pitchFamily="2" charset="0"/>
              </a:rPr>
              <a:t> and a set of edges </a:t>
            </a:r>
            <a:r>
              <a:rPr lang="en-US" altLang="en-US" sz="2000" i="1">
                <a:latin typeface="Helvetica" pitchFamily="2" charset="0"/>
              </a:rPr>
              <a:t>E</a:t>
            </a:r>
            <a:r>
              <a:rPr lang="en-US" altLang="en-US" sz="2000">
                <a:latin typeface="Helvetica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09D387-838E-DE4F-BA05-6229337F1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18256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Resource-Allocation Graph (Cont.)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BAFCAD5-04DC-2545-B6AD-DE609B171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138238"/>
            <a:ext cx="7343775" cy="4530725"/>
          </a:xfrm>
        </p:spPr>
        <p:txBody>
          <a:bodyPr/>
          <a:lstStyle/>
          <a:p>
            <a:r>
              <a:rPr lang="en-US" altLang="en-US"/>
              <a:t>Process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Resource Type with 4 instances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  <a:p>
            <a:endParaRPr lang="en-US" altLang="en-US"/>
          </a:p>
          <a:p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requests instance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endParaRPr lang="en-US" altLang="en-US"/>
          </a:p>
          <a:p>
            <a:endParaRPr lang="en-US" altLang="en-US"/>
          </a:p>
          <a:p>
            <a:pPr>
              <a:buFont typeface="Monotype Sorts" pitchFamily="2" charset="2"/>
              <a:buNone/>
            </a:pPr>
            <a:endParaRPr lang="en-US" altLang="en-US"/>
          </a:p>
          <a:p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is holding an instance of </a:t>
            </a:r>
            <a:r>
              <a:rPr lang="en-US" altLang="en-US" i="1"/>
              <a:t>R</a:t>
            </a:r>
            <a:r>
              <a:rPr lang="en-US" altLang="en-US" i="1" baseline="-25000"/>
              <a:t>j</a:t>
            </a:r>
            <a:endParaRPr lang="en-US" altLang="en-US" i="1"/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F6962F36-1378-0747-8BDB-0740D8EE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493838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459DEED7-E229-EE48-A495-AC1D64C0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5316538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latin typeface="Helvetica" pitchFamily="2" charset="0"/>
              </a:rPr>
              <a:t>P</a:t>
            </a:r>
            <a:r>
              <a:rPr lang="en-US" altLang="en-US" i="1" baseline="-25000">
                <a:latin typeface="Helvetica" pitchFamily="2" charset="0"/>
              </a:rPr>
              <a:t>i</a:t>
            </a:r>
            <a:endParaRPr lang="en-US" altLang="en-US">
              <a:latin typeface="Helvetica" pitchFamily="2" charset="0"/>
            </a:endParaRP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8AAF93F5-C8A1-F043-AD8A-B5518EB5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3914775"/>
            <a:ext cx="495300" cy="495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latin typeface="Helvetica" pitchFamily="2" charset="0"/>
              </a:rPr>
              <a:t>P</a:t>
            </a:r>
            <a:r>
              <a:rPr lang="en-US" altLang="en-US" i="1" baseline="-25000">
                <a:latin typeface="Helvetica" pitchFamily="2" charset="0"/>
              </a:rPr>
              <a:t>i</a:t>
            </a:r>
            <a:endParaRPr lang="en-US" altLang="en-US" i="1">
              <a:latin typeface="Helvetica" pitchFamily="2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01AC5253-C11B-FB4D-9641-A4A974BEDD95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2862263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64" name="Rectangle 7">
              <a:extLst>
                <a:ext uri="{FF2B5EF4-FFF2-40B4-BE49-F238E27FC236}">
                  <a16:creationId xmlns:a16="http://schemas.microsoft.com/office/drawing/2014/main" id="{DE28798C-ACFA-9B44-9355-1634A90BD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5" name="Rectangle 8">
              <a:extLst>
                <a:ext uri="{FF2B5EF4-FFF2-40B4-BE49-F238E27FC236}">
                  <a16:creationId xmlns:a16="http://schemas.microsoft.com/office/drawing/2014/main" id="{6CCAC20A-7A2D-1C4A-BBE5-DF888C08E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6" name="Rectangle 9">
              <a:extLst>
                <a:ext uri="{FF2B5EF4-FFF2-40B4-BE49-F238E27FC236}">
                  <a16:creationId xmlns:a16="http://schemas.microsoft.com/office/drawing/2014/main" id="{31106D69-A4D5-254A-B73E-2AE4C0B31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7" name="Rectangle 10">
              <a:extLst>
                <a:ext uri="{FF2B5EF4-FFF2-40B4-BE49-F238E27FC236}">
                  <a16:creationId xmlns:a16="http://schemas.microsoft.com/office/drawing/2014/main" id="{3032F5A9-5A99-2C44-816E-E92CD390D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8" name="Rectangle 11">
              <a:extLst>
                <a:ext uri="{FF2B5EF4-FFF2-40B4-BE49-F238E27FC236}">
                  <a16:creationId xmlns:a16="http://schemas.microsoft.com/office/drawing/2014/main" id="{94F215DA-3553-7A4F-A498-5A58921BB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FCB76568-180A-9346-BAA4-D697FDBFBE3F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3978275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59" name="Rectangle 14">
              <a:extLst>
                <a:ext uri="{FF2B5EF4-FFF2-40B4-BE49-F238E27FC236}">
                  <a16:creationId xmlns:a16="http://schemas.microsoft.com/office/drawing/2014/main" id="{7635EB67-507E-0349-99E2-431418B50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0" name="Rectangle 15">
              <a:extLst>
                <a:ext uri="{FF2B5EF4-FFF2-40B4-BE49-F238E27FC236}">
                  <a16:creationId xmlns:a16="http://schemas.microsoft.com/office/drawing/2014/main" id="{5AD728BF-CE50-6B48-923B-351017A07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1" name="Rectangle 16">
              <a:extLst>
                <a:ext uri="{FF2B5EF4-FFF2-40B4-BE49-F238E27FC236}">
                  <a16:creationId xmlns:a16="http://schemas.microsoft.com/office/drawing/2014/main" id="{D16B959E-5B08-4348-804F-B641C6A9B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2" name="Rectangle 17">
              <a:extLst>
                <a:ext uri="{FF2B5EF4-FFF2-40B4-BE49-F238E27FC236}">
                  <a16:creationId xmlns:a16="http://schemas.microsoft.com/office/drawing/2014/main" id="{3BB83167-A82C-CB42-9D64-D538CF1FE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63" name="Rectangle 18">
              <a:extLst>
                <a:ext uri="{FF2B5EF4-FFF2-40B4-BE49-F238E27FC236}">
                  <a16:creationId xmlns:a16="http://schemas.microsoft.com/office/drawing/2014/main" id="{AC312E21-0050-8E4D-8425-9E3C55F68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49" name="Line 19">
            <a:extLst>
              <a:ext uri="{FF2B5EF4-FFF2-40B4-BE49-F238E27FC236}">
                <a16:creationId xmlns:a16="http://schemas.microsoft.com/office/drawing/2014/main" id="{E9972808-7067-A545-8FA8-A17D81C23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418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20">
            <a:extLst>
              <a:ext uri="{FF2B5EF4-FFF2-40B4-BE49-F238E27FC236}">
                <a16:creationId xmlns:a16="http://schemas.microsoft.com/office/drawing/2014/main" id="{8AC18D48-5D01-C446-9158-4B5DCA8F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395788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>
                <a:latin typeface="Helvetica" pitchFamily="2" charset="0"/>
              </a:rPr>
              <a:t>R</a:t>
            </a:r>
            <a:r>
              <a:rPr lang="en-US" altLang="en-US" sz="1400" i="1" baseline="-25000">
                <a:latin typeface="Helvetica" pitchFamily="2" charset="0"/>
              </a:rPr>
              <a:t>j</a:t>
            </a:r>
            <a:endParaRPr lang="en-US" altLang="en-US" sz="1400" i="1">
              <a:latin typeface="Helvetica" pitchFamily="2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6B5557E8-F792-334F-BC22-E1FF4736BE54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5380038"/>
            <a:ext cx="438150" cy="419100"/>
            <a:chOff x="2666" y="1966"/>
            <a:chExt cx="276" cy="264"/>
          </a:xfrm>
          <a:solidFill>
            <a:srgbClr val="CCECFF"/>
          </a:solidFill>
        </p:grpSpPr>
        <p:sp>
          <p:nvSpPr>
            <p:cNvPr id="10254" name="Rectangle 22">
              <a:extLst>
                <a:ext uri="{FF2B5EF4-FFF2-40B4-BE49-F238E27FC236}">
                  <a16:creationId xmlns:a16="http://schemas.microsoft.com/office/drawing/2014/main" id="{D2FD2757-C027-294C-8AB0-24D235660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966"/>
              <a:ext cx="276" cy="2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5" name="Rectangle 23">
              <a:extLst>
                <a:ext uri="{FF2B5EF4-FFF2-40B4-BE49-F238E27FC236}">
                  <a16:creationId xmlns:a16="http://schemas.microsoft.com/office/drawing/2014/main" id="{7F94892D-1CEB-534B-8CD8-747B35451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6" name="Rectangle 24">
              <a:extLst>
                <a:ext uri="{FF2B5EF4-FFF2-40B4-BE49-F238E27FC236}">
                  <a16:creationId xmlns:a16="http://schemas.microsoft.com/office/drawing/2014/main" id="{C4E14752-37E3-1548-B03D-95D509F50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26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7" name="Rectangle 25">
              <a:extLst>
                <a:ext uri="{FF2B5EF4-FFF2-40B4-BE49-F238E27FC236}">
                  <a16:creationId xmlns:a16="http://schemas.microsoft.com/office/drawing/2014/main" id="{283B04DD-6F95-9F46-9634-A6989C9B9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258" name="Rectangle 26">
              <a:extLst>
                <a:ext uri="{FF2B5EF4-FFF2-40B4-BE49-F238E27FC236}">
                  <a16:creationId xmlns:a16="http://schemas.microsoft.com/office/drawing/2014/main" id="{D19C1B8D-321C-B14E-B5B0-6F7C8A3D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08"/>
              <a:ext cx="47" cy="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52" name="Line 27">
            <a:extLst>
              <a:ext uri="{FF2B5EF4-FFF2-40B4-BE49-F238E27FC236}">
                <a16:creationId xmlns:a16="http://schemas.microsoft.com/office/drawing/2014/main" id="{F3CFBB04-3152-A848-AC20-8EE2F12B91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526088"/>
            <a:ext cx="4762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28">
            <a:extLst>
              <a:ext uri="{FF2B5EF4-FFF2-40B4-BE49-F238E27FC236}">
                <a16:creationId xmlns:a16="http://schemas.microsoft.com/office/drawing/2014/main" id="{2ED0BAAC-ABF6-654C-8210-3450CB5A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5768975"/>
            <a:ext cx="338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>
                <a:latin typeface="Helvetica" pitchFamily="2" charset="0"/>
              </a:rPr>
              <a:t>R</a:t>
            </a:r>
            <a:r>
              <a:rPr lang="en-US" altLang="en-US" sz="1400" i="1" baseline="-25000">
                <a:latin typeface="Helvetica" pitchFamily="2" charset="0"/>
              </a:rPr>
              <a:t>j</a:t>
            </a:r>
            <a:endParaRPr lang="en-US" altLang="en-US" sz="1400" i="1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6C9C005E-CBBB-E34F-8318-20636E422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325" y="207963"/>
            <a:ext cx="8150225" cy="512762"/>
          </a:xfrm>
        </p:spPr>
        <p:txBody>
          <a:bodyPr/>
          <a:lstStyle/>
          <a:p>
            <a:pPr eaLnBrk="1" hangingPunct="1"/>
            <a:r>
              <a:rPr lang="en-US" altLang="en-US" sz="2800"/>
              <a:t>Example of a Resource Allocation Graph</a:t>
            </a:r>
          </a:p>
        </p:txBody>
      </p:sp>
      <p:pic>
        <p:nvPicPr>
          <p:cNvPr id="11267" name="Picture 1032">
            <a:extLst>
              <a:ext uri="{FF2B5EF4-FFF2-40B4-BE49-F238E27FC236}">
                <a16:creationId xmlns:a16="http://schemas.microsoft.com/office/drawing/2014/main" id="{AA731AB2-8A31-5746-BAF6-32FF619B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926" r="25287" b="1532"/>
          <a:stretch>
            <a:fillRect/>
          </a:stretch>
        </p:blipFill>
        <p:spPr bwMode="auto">
          <a:xfrm>
            <a:off x="2941638" y="1316038"/>
            <a:ext cx="274161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11539</TotalTime>
  <Words>4184</Words>
  <Application>Microsoft Macintosh PowerPoint</Application>
  <PresentationFormat>On-screen Show (4:3)</PresentationFormat>
  <Paragraphs>425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Verdana</vt:lpstr>
      <vt:lpstr>MS PGothic</vt:lpstr>
      <vt:lpstr>Arial</vt:lpstr>
      <vt:lpstr>Helvetica</vt:lpstr>
      <vt:lpstr>Monotype Sorts</vt:lpstr>
      <vt:lpstr>Webdings</vt:lpstr>
      <vt:lpstr>Times New Roman</vt:lpstr>
      <vt:lpstr>Symbol</vt:lpstr>
      <vt:lpstr>Courier New</vt:lpstr>
      <vt:lpstr>os-8</vt:lpstr>
      <vt:lpstr>Chapter 7:  Deadlocks</vt:lpstr>
      <vt:lpstr>Chapter 7:  Deadlocks</vt:lpstr>
      <vt:lpstr>Chapter Objectives</vt:lpstr>
      <vt:lpstr>System Model</vt:lpstr>
      <vt:lpstr>Deadlock Characterization</vt:lpstr>
      <vt:lpstr>Deadlock with Mutex Locks</vt:lpstr>
      <vt:lpstr>Resource-Allocation Graph</vt:lpstr>
      <vt:lpstr>Resource-Allocation Graph (Cont.)</vt:lpstr>
      <vt:lpstr>Example of a Resource Allocation Graph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Deadlock Example</vt:lpstr>
      <vt:lpstr>Deadlock Example with Lock Ordering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Musaab Alaziz</cp:lastModifiedBy>
  <cp:revision>202</cp:revision>
  <cp:lastPrinted>2013-09-10T17:57:57Z</cp:lastPrinted>
  <dcterms:created xsi:type="dcterms:W3CDTF">2011-01-13T23:43:38Z</dcterms:created>
  <dcterms:modified xsi:type="dcterms:W3CDTF">2020-04-12T21:17:35Z</dcterms:modified>
</cp:coreProperties>
</file>